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2"/>
  </p:notesMasterIdLst>
  <p:sldIdLst>
    <p:sldId id="256" r:id="rId5"/>
    <p:sldId id="269" r:id="rId6"/>
    <p:sldId id="267" r:id="rId7"/>
    <p:sldId id="258" r:id="rId8"/>
    <p:sldId id="268" r:id="rId9"/>
    <p:sldId id="265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0807B7-DB1C-44B2-87D7-DBC99EC8D86D}" v="1" dt="2021-01-18T11:56:14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do" userId="890a6989-a1a5-41e3-97ad-df616cc1a5e1" providerId="ADAL" clId="{D30807B7-DB1C-44B2-87D7-DBC99EC8D86D}"/>
    <pc:docChg chg="modSld">
      <pc:chgData name="Haido" userId="890a6989-a1a5-41e3-97ad-df616cc1a5e1" providerId="ADAL" clId="{D30807B7-DB1C-44B2-87D7-DBC99EC8D86D}" dt="2021-01-18T11:56:08.489" v="9" actId="20577"/>
      <pc:docMkLst>
        <pc:docMk/>
      </pc:docMkLst>
      <pc:sldChg chg="modSp mod">
        <pc:chgData name="Haido" userId="890a6989-a1a5-41e3-97ad-df616cc1a5e1" providerId="ADAL" clId="{D30807B7-DB1C-44B2-87D7-DBC99EC8D86D}" dt="2021-01-18T11:56:08.489" v="9" actId="20577"/>
        <pc:sldMkLst>
          <pc:docMk/>
          <pc:sldMk cId="102150348" sldId="270"/>
        </pc:sldMkLst>
        <pc:spChg chg="mod">
          <ac:chgData name="Haido" userId="890a6989-a1a5-41e3-97ad-df616cc1a5e1" providerId="ADAL" clId="{D30807B7-DB1C-44B2-87D7-DBC99EC8D86D}" dt="2021-01-18T11:56:08.489" v="9" actId="20577"/>
          <ac:spMkLst>
            <pc:docMk/>
            <pc:sldMk cId="102150348" sldId="270"/>
            <ac:spMk id="3" creationId="{91AB95B0-A0BE-4FCC-96E1-2FD380FAAEC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A6D71-B874-4213-AD16-330ABFEAA89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C349B28-E472-462C-B815-D405A8FDA206}">
      <dgm:prSet custT="1"/>
      <dgm:spPr/>
      <dgm:t>
        <a:bodyPr/>
        <a:lstStyle/>
        <a:p>
          <a:r>
            <a:rPr lang="en-GB" sz="2400" dirty="0">
              <a:latin typeface="Calibri" panose="020F0502020204030204" pitchFamily="34" charset="0"/>
              <a:cs typeface="Calibri" panose="020F0502020204030204" pitchFamily="34" charset="0"/>
            </a:rPr>
            <a:t>A taster session offering the opportunity for you to find out more about coaching </a:t>
          </a:r>
          <a:endParaRPr lang="en-US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4A4300-7219-40CF-AD6F-15708462CE1E}" type="parTrans" cxnId="{A7AD1F4A-5895-4B85-9213-2D779C515273}">
      <dgm:prSet/>
      <dgm:spPr/>
      <dgm:t>
        <a:bodyPr/>
        <a:lstStyle/>
        <a:p>
          <a:endParaRPr lang="en-US"/>
        </a:p>
      </dgm:t>
    </dgm:pt>
    <dgm:pt modelId="{48B65B65-3AC8-431F-ACFA-C2FB7E8652FC}" type="sibTrans" cxnId="{A7AD1F4A-5895-4B85-9213-2D779C515273}">
      <dgm:prSet/>
      <dgm:spPr/>
      <dgm:t>
        <a:bodyPr/>
        <a:lstStyle/>
        <a:p>
          <a:endParaRPr lang="en-US"/>
        </a:p>
      </dgm:t>
    </dgm:pt>
    <dgm:pt modelId="{77CC7FE2-705D-4A5A-9F1F-87998993A51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400" dirty="0">
              <a:latin typeface="Calibri" panose="020F0502020204030204" pitchFamily="34" charset="0"/>
              <a:cs typeface="Calibri" panose="020F0502020204030204" pitchFamily="34" charset="0"/>
            </a:rPr>
            <a:t>To illustrate the value of  informal coaching as a style of conversation with the team</a:t>
          </a:r>
          <a:endParaRPr lang="en-US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36E57B-270B-483F-BE59-B20DF6FA6CE5}" type="parTrans" cxnId="{B8E3CDB0-9B4A-4A15-BD99-12B2E0891B2E}">
      <dgm:prSet/>
      <dgm:spPr/>
      <dgm:t>
        <a:bodyPr/>
        <a:lstStyle/>
        <a:p>
          <a:endParaRPr lang="en-US"/>
        </a:p>
      </dgm:t>
    </dgm:pt>
    <dgm:pt modelId="{4F1F68CE-F620-4D70-AD4B-A6C05B83FD30}" type="sibTrans" cxnId="{B8E3CDB0-9B4A-4A15-BD99-12B2E0891B2E}">
      <dgm:prSet/>
      <dgm:spPr/>
      <dgm:t>
        <a:bodyPr/>
        <a:lstStyle/>
        <a:p>
          <a:endParaRPr lang="en-US"/>
        </a:p>
      </dgm:t>
    </dgm:pt>
    <dgm:pt modelId="{BA664D98-59FC-49F5-9004-D497D8532218}">
      <dgm:prSet custT="1"/>
      <dgm:spPr/>
      <dgm:t>
        <a:bodyPr/>
        <a:lstStyle/>
        <a:p>
          <a:r>
            <a:rPr lang="en-GB" sz="2400" dirty="0">
              <a:latin typeface="Calibri" panose="020F0502020204030204" pitchFamily="34" charset="0"/>
              <a:cs typeface="Calibri" panose="020F0502020204030204" pitchFamily="34" charset="0"/>
            </a:rPr>
            <a:t>To illustrate the value of coaching for individual personal / professional development  </a:t>
          </a:r>
          <a:endParaRPr lang="en-US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91ABAA8-3825-4F08-8D95-65CFB801E0DF}" type="parTrans" cxnId="{7A5A6C85-468A-4E5A-95CF-5E983E5B4D5B}">
      <dgm:prSet/>
      <dgm:spPr/>
      <dgm:t>
        <a:bodyPr/>
        <a:lstStyle/>
        <a:p>
          <a:endParaRPr lang="en-US"/>
        </a:p>
      </dgm:t>
    </dgm:pt>
    <dgm:pt modelId="{4551767C-939E-487F-8C4C-BCAF5065EB99}" type="sibTrans" cxnId="{7A5A6C85-468A-4E5A-95CF-5E983E5B4D5B}">
      <dgm:prSet/>
      <dgm:spPr/>
      <dgm:t>
        <a:bodyPr/>
        <a:lstStyle/>
        <a:p>
          <a:endParaRPr lang="en-US"/>
        </a:p>
      </dgm:t>
    </dgm:pt>
    <dgm:pt modelId="{94DDC438-0F61-4097-9DB2-F637F2F03088}" type="pres">
      <dgm:prSet presAssocID="{519A6D71-B874-4213-AD16-330ABFEAA891}" presName="diagram" presStyleCnt="0">
        <dgm:presLayoutVars>
          <dgm:dir/>
          <dgm:resizeHandles val="exact"/>
        </dgm:presLayoutVars>
      </dgm:prSet>
      <dgm:spPr/>
    </dgm:pt>
    <dgm:pt modelId="{81A0DDCA-693B-4101-B1B8-2FE1A18C8B32}" type="pres">
      <dgm:prSet presAssocID="{0C349B28-E472-462C-B815-D405A8FDA206}" presName="node" presStyleLbl="node1" presStyleIdx="0" presStyleCnt="3" custScaleY="179359" custLinFactNeighborX="5000" custLinFactNeighborY="2055">
        <dgm:presLayoutVars>
          <dgm:bulletEnabled val="1"/>
        </dgm:presLayoutVars>
      </dgm:prSet>
      <dgm:spPr/>
    </dgm:pt>
    <dgm:pt modelId="{926E9B4C-534D-47E7-86C5-38130E9DDF26}" type="pres">
      <dgm:prSet presAssocID="{48B65B65-3AC8-431F-ACFA-C2FB7E8652FC}" presName="sibTrans" presStyleCnt="0"/>
      <dgm:spPr/>
    </dgm:pt>
    <dgm:pt modelId="{A170BAC0-8457-49F1-8094-54B3009DB537}" type="pres">
      <dgm:prSet presAssocID="{77CC7FE2-705D-4A5A-9F1F-87998993A51D}" presName="node" presStyleLbl="node1" presStyleIdx="1" presStyleCnt="3" custScaleY="180990" custLinFactNeighborX="5901" custLinFactNeighborY="4706">
        <dgm:presLayoutVars>
          <dgm:bulletEnabled val="1"/>
        </dgm:presLayoutVars>
      </dgm:prSet>
      <dgm:spPr/>
    </dgm:pt>
    <dgm:pt modelId="{45C4A36F-DF0E-482E-824D-D47DB60266DE}" type="pres">
      <dgm:prSet presAssocID="{4F1F68CE-F620-4D70-AD4B-A6C05B83FD30}" presName="sibTrans" presStyleCnt="0"/>
      <dgm:spPr/>
    </dgm:pt>
    <dgm:pt modelId="{C9A6E220-747A-4919-81E2-46A94C723037}" type="pres">
      <dgm:prSet presAssocID="{BA664D98-59FC-49F5-9004-D497D8532218}" presName="node" presStyleLbl="node1" presStyleIdx="2" presStyleCnt="3" custScaleY="166370" custLinFactNeighborX="5000" custLinFactNeighborY="-1209">
        <dgm:presLayoutVars>
          <dgm:bulletEnabled val="1"/>
        </dgm:presLayoutVars>
      </dgm:prSet>
      <dgm:spPr/>
    </dgm:pt>
  </dgm:ptLst>
  <dgm:cxnLst>
    <dgm:cxn modelId="{A7AD1F4A-5895-4B85-9213-2D779C515273}" srcId="{519A6D71-B874-4213-AD16-330ABFEAA891}" destId="{0C349B28-E472-462C-B815-D405A8FDA206}" srcOrd="0" destOrd="0" parTransId="{104A4300-7219-40CF-AD6F-15708462CE1E}" sibTransId="{48B65B65-3AC8-431F-ACFA-C2FB7E8652FC}"/>
    <dgm:cxn modelId="{4DC7F46D-058B-45F9-899B-3B3F6D751140}" type="presOf" srcId="{0C349B28-E472-462C-B815-D405A8FDA206}" destId="{81A0DDCA-693B-4101-B1B8-2FE1A18C8B32}" srcOrd="0" destOrd="0" presId="urn:microsoft.com/office/officeart/2005/8/layout/default"/>
    <dgm:cxn modelId="{6AC2286F-E5CD-4DFD-B07C-FA1A71FD9348}" type="presOf" srcId="{77CC7FE2-705D-4A5A-9F1F-87998993A51D}" destId="{A170BAC0-8457-49F1-8094-54B3009DB537}" srcOrd="0" destOrd="0" presId="urn:microsoft.com/office/officeart/2005/8/layout/default"/>
    <dgm:cxn modelId="{7A5A6C85-468A-4E5A-95CF-5E983E5B4D5B}" srcId="{519A6D71-B874-4213-AD16-330ABFEAA891}" destId="{BA664D98-59FC-49F5-9004-D497D8532218}" srcOrd="2" destOrd="0" parTransId="{991ABAA8-3825-4F08-8D95-65CFB801E0DF}" sibTransId="{4551767C-939E-487F-8C4C-BCAF5065EB99}"/>
    <dgm:cxn modelId="{B8E3CDB0-9B4A-4A15-BD99-12B2E0891B2E}" srcId="{519A6D71-B874-4213-AD16-330ABFEAA891}" destId="{77CC7FE2-705D-4A5A-9F1F-87998993A51D}" srcOrd="1" destOrd="0" parTransId="{DF36E57B-270B-483F-BE59-B20DF6FA6CE5}" sibTransId="{4F1F68CE-F620-4D70-AD4B-A6C05B83FD30}"/>
    <dgm:cxn modelId="{D4A2A9BC-340C-4BD2-9801-F61B2D55B3AD}" type="presOf" srcId="{519A6D71-B874-4213-AD16-330ABFEAA891}" destId="{94DDC438-0F61-4097-9DB2-F637F2F03088}" srcOrd="0" destOrd="0" presId="urn:microsoft.com/office/officeart/2005/8/layout/default"/>
    <dgm:cxn modelId="{47277BCF-630E-4C3F-8DB9-1C53BA49EA5E}" type="presOf" srcId="{BA664D98-59FC-49F5-9004-D497D8532218}" destId="{C9A6E220-747A-4919-81E2-46A94C723037}" srcOrd="0" destOrd="0" presId="urn:microsoft.com/office/officeart/2005/8/layout/default"/>
    <dgm:cxn modelId="{02D74C68-0140-4278-83FD-73FF5ADF1BB5}" type="presParOf" srcId="{94DDC438-0F61-4097-9DB2-F637F2F03088}" destId="{81A0DDCA-693B-4101-B1B8-2FE1A18C8B32}" srcOrd="0" destOrd="0" presId="urn:microsoft.com/office/officeart/2005/8/layout/default"/>
    <dgm:cxn modelId="{37374074-3CDA-4792-9FC7-51102FAB89C9}" type="presParOf" srcId="{94DDC438-0F61-4097-9DB2-F637F2F03088}" destId="{926E9B4C-534D-47E7-86C5-38130E9DDF26}" srcOrd="1" destOrd="0" presId="urn:microsoft.com/office/officeart/2005/8/layout/default"/>
    <dgm:cxn modelId="{37B55471-21B2-4763-93CC-1049858B507B}" type="presParOf" srcId="{94DDC438-0F61-4097-9DB2-F637F2F03088}" destId="{A170BAC0-8457-49F1-8094-54B3009DB537}" srcOrd="2" destOrd="0" presId="urn:microsoft.com/office/officeart/2005/8/layout/default"/>
    <dgm:cxn modelId="{0C04C177-8336-47A1-AA46-204F3C3751C9}" type="presParOf" srcId="{94DDC438-0F61-4097-9DB2-F637F2F03088}" destId="{45C4A36F-DF0E-482E-824D-D47DB60266DE}" srcOrd="3" destOrd="0" presId="urn:microsoft.com/office/officeart/2005/8/layout/default"/>
    <dgm:cxn modelId="{A0C7F6F8-4F93-40FB-91E6-838254C5D494}" type="presParOf" srcId="{94DDC438-0F61-4097-9DB2-F637F2F03088}" destId="{C9A6E220-747A-4919-81E2-46A94C72303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0DDCA-693B-4101-B1B8-2FE1A18C8B32}">
      <dsp:nvSpPr>
        <dsp:cNvPr id="0" name=""/>
        <dsp:cNvSpPr/>
      </dsp:nvSpPr>
      <dsp:spPr>
        <a:xfrm>
          <a:off x="559472" y="42561"/>
          <a:ext cx="2393618" cy="25759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 panose="020F0502020204030204" pitchFamily="34" charset="0"/>
              <a:cs typeface="Calibri" panose="020F0502020204030204" pitchFamily="34" charset="0"/>
            </a:rPr>
            <a:t>A taster session offering the opportunity for you to find out more about coaching 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9472" y="42561"/>
        <a:ext cx="2393618" cy="2575901"/>
      </dsp:txXfrm>
    </dsp:sp>
    <dsp:sp modelId="{A170BAC0-8457-49F1-8094-54B3009DB537}">
      <dsp:nvSpPr>
        <dsp:cNvPr id="0" name=""/>
        <dsp:cNvSpPr/>
      </dsp:nvSpPr>
      <dsp:spPr>
        <a:xfrm>
          <a:off x="3214018" y="68922"/>
          <a:ext cx="2393618" cy="2599325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 panose="020F0502020204030204" pitchFamily="34" charset="0"/>
              <a:cs typeface="Calibri" panose="020F0502020204030204" pitchFamily="34" charset="0"/>
            </a:rPr>
            <a:t>To illustrate the value of  informal coaching as a style of conversation with the team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214018" y="68922"/>
        <a:ext cx="2393618" cy="2599325"/>
      </dsp:txXfrm>
    </dsp:sp>
    <dsp:sp modelId="{C9A6E220-747A-4919-81E2-46A94C723037}">
      <dsp:nvSpPr>
        <dsp:cNvPr id="0" name=""/>
        <dsp:cNvSpPr/>
      </dsp:nvSpPr>
      <dsp:spPr>
        <a:xfrm>
          <a:off x="1875962" y="2822660"/>
          <a:ext cx="2393618" cy="2389357"/>
        </a:xfrm>
        <a:prstGeom prst="rect">
          <a:avLst/>
        </a:prstGeom>
        <a:solidFill>
          <a:schemeClr val="accent5">
            <a:hueOff val="1505504"/>
            <a:satOff val="8992"/>
            <a:lumOff val="-25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 panose="020F0502020204030204" pitchFamily="34" charset="0"/>
              <a:cs typeface="Calibri" panose="020F0502020204030204" pitchFamily="34" charset="0"/>
            </a:rPr>
            <a:t>To illustrate the value of coaching for individual personal / professional development  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875962" y="2822660"/>
        <a:ext cx="2393618" cy="2389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A94B7-5EBC-4E9F-97AF-5211E9B0F4F7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4714E-754C-418A-9C6E-1EE1F52D2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7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66587CB-A79D-4516-893D-874D14852F2A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Thames Valley HEE Professional Support Unit 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7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C891-3B72-4EC2-8E6F-1EC25F81B8A1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Thames Valley HEE Professional Support Unit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2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95E7-7749-4F6E-A04A-2D1F5D597EF0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Thames Valley HEE Professional Support Unit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9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C27B-1675-41C8-98A5-C086FE8A929A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Thames Valley HEE Professional Support Unit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1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1F6217C-C4AB-433F-849A-11FA3DC3B009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Thames Valley HEE Professional Support Unit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7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E49E-AD54-4F60-AACD-0D7BACB1ED88}" type="datetime1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Thames Valley HEE Professional Support Unit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5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D98-6232-46B8-B974-B829EC52FF73}" type="datetime1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Thames Valley HEE Professional Support Unit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6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3AA8-9C18-42A8-93FF-C1C508CBCAA5}" type="datetime1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Thames Valley HEE Professional Support Unit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B460-D165-4CBF-A303-3B3D49CD29F8}" type="datetime1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Thames Valley HEE Professional Support Unit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8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4BDB652-3243-4CAD-A050-CC7348FCA796}" type="datetime1">
              <a:rPr lang="en-US" smtClean="0"/>
              <a:t>1/18/2021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Thames Valley HEE Professional Support Unit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7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8C08042-0870-4FD8-A22B-C3461EDD323F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r>
              <a:rPr lang="en-US"/>
              <a:t>Thames Valley HEE Professional Support Unit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4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1A2097-B231-468B-A778-BB5D029EC13E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Thames Valley HEE Professional Support Unit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5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7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swinfo.tv@hee.nhs.u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amesvalley.hee.nhs.uk/resources-information/professional-support-wellbe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>
            <a:extLst>
              <a:ext uri="{FF2B5EF4-FFF2-40B4-BE49-F238E27FC236}">
                <a16:creationId xmlns:a16="http://schemas.microsoft.com/office/drawing/2014/main" id="{08F455B7-514F-4326-8EA9-442D7F26C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7A9C548-0579-4864-92A3-093842E89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135">
            <a:extLst>
              <a:ext uri="{FF2B5EF4-FFF2-40B4-BE49-F238E27FC236}">
                <a16:creationId xmlns:a16="http://schemas.microsoft.com/office/drawing/2014/main" id="{DD4224F0-9A4A-420C-82F8-2B67484DB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0925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95BE71-0EF3-4E71-B2AC-4271849E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3" y="1530578"/>
            <a:ext cx="4811546" cy="3793718"/>
          </a:xfrm>
          <a:prstGeom prst="rect">
            <a:avLst/>
          </a:prstGeom>
        </p:spPr>
      </p:pic>
      <p:sp>
        <p:nvSpPr>
          <p:cNvPr id="258" name="Rectangle 137">
            <a:extLst>
              <a:ext uri="{FF2B5EF4-FFF2-40B4-BE49-F238E27FC236}">
                <a16:creationId xmlns:a16="http://schemas.microsoft.com/office/drawing/2014/main" id="{57525A5F-CDD4-4EB3-9187-2A0E9EA15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5560" y="643464"/>
            <a:ext cx="4780243" cy="5566305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9" name="Rectangle 139">
            <a:extLst>
              <a:ext uri="{FF2B5EF4-FFF2-40B4-BE49-F238E27FC236}">
                <a16:creationId xmlns:a16="http://schemas.microsoft.com/office/drawing/2014/main" id="{08F5B423-DA6A-4E80-B3CA-549A442C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19117" y="806860"/>
            <a:ext cx="445312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1AFAED-DB00-4FAC-8262-899DA9A84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6600" y="1559768"/>
            <a:ext cx="3859775" cy="3135379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Speed Coaching</a:t>
            </a:r>
            <a:br>
              <a:rPr lang="en-GB" sz="2800" dirty="0">
                <a:latin typeface="Comic Sans MS" panose="030F0702030302020204" pitchFamily="66" charset="0"/>
              </a:rPr>
            </a:br>
            <a:r>
              <a:rPr lang="en-GB" sz="2800" dirty="0">
                <a:latin typeface="Comic Sans MS" panose="030F0702030302020204" pitchFamily="66" charset="0"/>
              </a:rPr>
              <a:t>with the Thames Valley </a:t>
            </a:r>
            <a:br>
              <a:rPr lang="en-GB" sz="2800" dirty="0">
                <a:latin typeface="Comic Sans MS" panose="030F0702030302020204" pitchFamily="66" charset="0"/>
              </a:rPr>
            </a:br>
            <a:r>
              <a:rPr lang="en-GB" sz="2800" dirty="0">
                <a:latin typeface="Comic Sans MS" panose="030F0702030302020204" pitchFamily="66" charset="0"/>
              </a:rPr>
              <a:t>Professional Support and Wellbeing Service </a:t>
            </a:r>
          </a:p>
        </p:txBody>
      </p:sp>
      <p:sp>
        <p:nvSpPr>
          <p:cNvPr id="260" name="Rectangle 141">
            <a:extLst>
              <a:ext uri="{FF2B5EF4-FFF2-40B4-BE49-F238E27FC236}">
                <a16:creationId xmlns:a16="http://schemas.microsoft.com/office/drawing/2014/main" id="{738170B5-3ECC-493B-85FA-6905971AD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1198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1" name="Straight Connector 143">
            <a:extLst>
              <a:ext uri="{FF2B5EF4-FFF2-40B4-BE49-F238E27FC236}">
                <a16:creationId xmlns:a16="http://schemas.microsoft.com/office/drawing/2014/main" id="{F8DD37B8-B6EA-49DC-90EF-F4E359454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9549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145">
            <a:extLst>
              <a:ext uri="{FF2B5EF4-FFF2-40B4-BE49-F238E27FC236}">
                <a16:creationId xmlns:a16="http://schemas.microsoft.com/office/drawing/2014/main" id="{500F7FF8-41E5-4585-AFDC-54EA8B275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8713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147">
            <a:extLst>
              <a:ext uri="{FF2B5EF4-FFF2-40B4-BE49-F238E27FC236}">
                <a16:creationId xmlns:a16="http://schemas.microsoft.com/office/drawing/2014/main" id="{BAE2A71D-F8BA-4E4F-88A8-1F5FD5DF1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95498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55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35">
            <a:extLst>
              <a:ext uri="{FF2B5EF4-FFF2-40B4-BE49-F238E27FC236}">
                <a16:creationId xmlns:a16="http://schemas.microsoft.com/office/drawing/2014/main" id="{EB949D8D-8E17-4DBF-BEA8-13C57BF63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udy Old Style" panose="02020404030301010803"/>
              <a:ea typeface="+mn-ea"/>
              <a:cs typeface="+mn-cs"/>
            </a:endParaRPr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39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09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udy Old Style" panose="020204040303010108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4FC9B3-A74E-4688-BE2D-8BCE77330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37" y="642593"/>
            <a:ext cx="6596971" cy="1744183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One-to-one Coaching with the PSWS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F34B5-32EF-4E64-AD3E-A14EE5CC5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37" y="2265680"/>
            <a:ext cx="7015563" cy="403352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sz="13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Comic Sans MS" panose="030F0702030302020204" pitchFamily="66" charset="0"/>
              </a:rPr>
              <a:t>The PSW Service offers a personalised service: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400" dirty="0">
                <a:latin typeface="Comic Sans MS" panose="030F0702030302020204" pitchFamily="66" charset="0"/>
              </a:rPr>
              <a:t>For doctors, dentists and pharmacists in training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400" dirty="0">
                <a:latin typeface="Comic Sans MS" panose="030F0702030302020204" pitchFamily="66" charset="0"/>
              </a:rPr>
              <a:t>For qualified and experienced practitioners across all specialties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Comic Sans MS" panose="030F0702030302020204" pitchFamily="66" charset="0"/>
              </a:rPr>
              <a:t>Who we are: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400" dirty="0">
                <a:latin typeface="Comic Sans MS" panose="030F0702030302020204" pitchFamily="66" charset="0"/>
              </a:rPr>
              <a:t>A team of qualified and experienced coaches, passionate about coaching and the opportunities that coaching offers for protected time to pause and reflect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400" dirty="0">
                <a:latin typeface="Comic Sans MS" panose="030F0702030302020204" pitchFamily="66" charset="0"/>
              </a:rPr>
              <a:t>Dr Haido Vlachos, Associate Dean for Professional Support and Wellbeing; and Director of the PSWS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400" dirty="0">
                <a:latin typeface="Comic Sans MS" panose="030F0702030302020204" pitchFamily="66" charset="0"/>
              </a:rPr>
              <a:t>Dr Richard Stevens, Associate Director of the PSWS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400" dirty="0">
                <a:latin typeface="Comic Sans MS" panose="030F0702030302020204" pitchFamily="66" charset="0"/>
              </a:rPr>
              <a:t>Merilyn Macleod, Support &amp; Development Coordinator</a:t>
            </a:r>
          </a:p>
          <a:p>
            <a:pPr>
              <a:lnSpc>
                <a:spcPct val="100000"/>
              </a:lnSpc>
            </a:pPr>
            <a:endParaRPr lang="en-GB" sz="1300" dirty="0"/>
          </a:p>
          <a:p>
            <a:pPr>
              <a:lnSpc>
                <a:spcPct val="100000"/>
              </a:lnSpc>
            </a:pPr>
            <a:endParaRPr lang="en-GB" sz="13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27F661-B53B-478B-99E9-6A5E3D58C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242" y="2119913"/>
            <a:ext cx="3322121" cy="261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8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62B7-10A1-4E2E-9C5E-B450D328A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3728043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400" dirty="0"/>
            </a:br>
            <a:r>
              <a:rPr lang="en-GB" sz="3400" dirty="0"/>
              <a:t> </a:t>
            </a:r>
            <a:br>
              <a:rPr lang="en-GB" sz="3400" dirty="0"/>
            </a:br>
            <a:r>
              <a:rPr lang="en-GB" sz="3400" dirty="0"/>
              <a:t> </a:t>
            </a:r>
            <a:br>
              <a:rPr lang="en-GB" sz="3400" dirty="0"/>
            </a:br>
            <a:r>
              <a:rPr lang="en-GB" sz="3400" i="0" dirty="0">
                <a:latin typeface="Comic Sans MS" panose="030F0702030302020204" pitchFamily="66" charset="0"/>
              </a:rPr>
              <a:t>Speed Coaching </a:t>
            </a:r>
            <a:br>
              <a:rPr lang="en-GB" sz="3400" i="0" dirty="0">
                <a:latin typeface="Comic Sans MS" panose="030F0702030302020204" pitchFamily="66" charset="0"/>
              </a:rPr>
            </a:br>
            <a:r>
              <a:rPr lang="en-GB" sz="3400" dirty="0">
                <a:latin typeface="Comic Sans MS" panose="030F0702030302020204" pitchFamily="66" charset="0"/>
              </a:rPr>
              <a:t>aka</a:t>
            </a:r>
            <a:br>
              <a:rPr lang="en-GB" sz="3400" i="0" dirty="0">
                <a:latin typeface="Comic Sans MS" panose="030F0702030302020204" pitchFamily="66" charset="0"/>
              </a:rPr>
            </a:br>
            <a:r>
              <a:rPr lang="en-GB" sz="3400" i="0" dirty="0">
                <a:latin typeface="Comic Sans MS" panose="030F0702030302020204" pitchFamily="66" charset="0"/>
              </a:rPr>
              <a:t>Café Coaching </a:t>
            </a:r>
            <a:br>
              <a:rPr lang="en-GB" sz="3400" i="0" dirty="0">
                <a:latin typeface="Comic Sans MS" panose="030F0702030302020204" pitchFamily="66" charset="0"/>
              </a:rPr>
            </a:br>
            <a:br>
              <a:rPr lang="en-GB" sz="3400" i="0" dirty="0">
                <a:latin typeface="Comic Sans MS" panose="030F0702030302020204" pitchFamily="66" charset="0"/>
              </a:rPr>
            </a:br>
            <a:r>
              <a:rPr lang="en-GB" sz="3400" i="0" dirty="0">
                <a:latin typeface="Comic Sans MS" panose="030F0702030302020204" pitchFamily="66" charset="0"/>
              </a:rPr>
              <a:t> Brief 15-Minute Coaching</a:t>
            </a:r>
            <a:br>
              <a:rPr lang="en-GB" sz="3400" dirty="0"/>
            </a:br>
            <a:br>
              <a:rPr lang="en-GB" sz="3400" dirty="0"/>
            </a:br>
            <a:br>
              <a:rPr lang="en-GB" sz="3400" dirty="0"/>
            </a:br>
            <a:endParaRPr lang="en-GB" sz="3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891184-0FCC-4337-B399-B5DE2F81B3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845650"/>
              </p:ext>
            </p:extLst>
          </p:nvPr>
        </p:nvGraphicFramePr>
        <p:xfrm>
          <a:off x="5512260" y="813641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C809C1E-7C61-4EAE-9F2D-8813495D6F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8585" y="4107903"/>
            <a:ext cx="2182253" cy="172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47">
            <a:extLst>
              <a:ext uri="{FF2B5EF4-FFF2-40B4-BE49-F238E27FC236}">
                <a16:creationId xmlns:a16="http://schemas.microsoft.com/office/drawing/2014/main" id="{EB949D8D-8E17-4DBF-BEA8-13C57BF63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68578A-AEDC-459D-ABED-9AF22ED2D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637" y="2119913"/>
            <a:ext cx="3322121" cy="2619364"/>
          </a:xfrm>
          <a:prstGeom prst="rect">
            <a:avLst/>
          </a:prstGeom>
        </p:spPr>
      </p:pic>
      <p:sp>
        <p:nvSpPr>
          <p:cNvPr id="54" name="Rectangle 49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54630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9222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93C4C-3720-45FC-A131-0ED22CDFC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1392" y="642593"/>
            <a:ext cx="6281928" cy="1744183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B90FB-E94C-4147-A1E2-205B16F92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2" y="2386584"/>
            <a:ext cx="6281928" cy="364845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GB" sz="2400" dirty="0">
                <a:latin typeface="Comic Sans MS" panose="030F0702030302020204" pitchFamily="66" charset="0"/>
              </a:rPr>
              <a:t>For educators or for doctors in training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GB" sz="2400" dirty="0">
                <a:latin typeface="Comic Sans MS" panose="030F0702030302020204" pitchFamily="66" charset="0"/>
              </a:rPr>
              <a:t>A speed-coaching session as part of a conference or training day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GB" sz="2400" dirty="0">
                <a:latin typeface="Comic Sans MS" panose="030F0702030302020204" pitchFamily="66" charset="0"/>
              </a:rPr>
              <a:t>A stand-alone activity or a programme item supporting the theme for the day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GB" sz="2400" dirty="0">
                <a:latin typeface="Comic Sans MS" panose="030F0702030302020204" pitchFamily="66" charset="0"/>
              </a:rPr>
              <a:t>Delivered by a team of experienced coaches</a:t>
            </a:r>
          </a:p>
        </p:txBody>
      </p:sp>
    </p:spTree>
    <p:extLst>
      <p:ext uri="{BB962C8B-B14F-4D97-AF65-F5344CB8AC3E}">
        <p14:creationId xmlns:p14="http://schemas.microsoft.com/office/powerpoint/2010/main" val="2917579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1292E1-DE1A-4CBF-B946-5507DC23D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637" y="2119913"/>
            <a:ext cx="3322121" cy="26193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90A092-4026-4489-B2DE-C8FFE8D8C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9" y="508218"/>
            <a:ext cx="6477001" cy="891567"/>
          </a:xfrm>
        </p:spPr>
        <p:txBody>
          <a:bodyPr>
            <a:normAutofit fontScale="90000"/>
          </a:bodyPr>
          <a:lstStyle/>
          <a:p>
            <a:r>
              <a:rPr lang="en-GB" sz="3700" dirty="0">
                <a:latin typeface="Comic Sans MS" panose="030F0702030302020204" pitchFamily="66" charset="0"/>
              </a:rPr>
              <a:t>The 15 min Café Coaching Conversation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B95B0-A0BE-4FCC-96E1-2FD380FAA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371600"/>
            <a:ext cx="6792043" cy="497818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GB" sz="1400" dirty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Brief introductions and discusses confidentiality, clarification re role of coach / coachee, possible interruptions)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000" dirty="0">
                <a:latin typeface="Comic Sans MS" panose="030F0702030302020204" pitchFamily="66" charset="0"/>
              </a:rPr>
              <a:t> Coachee talking about their issue (a challenge, dilemma, aspiration, etc.)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000" dirty="0">
                <a:latin typeface="Comic Sans MS" panose="030F0702030302020204" pitchFamily="66" charset="0"/>
              </a:rPr>
              <a:t>Coach supports coachee in clarifying and taking ‘bite size chunks’ 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000" dirty="0">
                <a:latin typeface="Comic Sans MS" panose="030F0702030302020204" pitchFamily="66" charset="0"/>
              </a:rPr>
              <a:t>Coachee summarises where they are up to and what has struck them / resonated with them the most etc.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000" dirty="0">
                <a:latin typeface="Comic Sans MS" panose="030F0702030302020204" pitchFamily="66" charset="0"/>
              </a:rPr>
              <a:t> If appropriate, the Coach encourages coachee to identify next steps 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000" dirty="0">
                <a:latin typeface="Comic Sans MS" panose="030F0702030302020204" pitchFamily="66" charset="0"/>
              </a:rPr>
              <a:t> Coachee records 2-3 three key points they wish to remember / act on 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000" dirty="0">
                <a:latin typeface="Comic Sans MS" panose="030F0702030302020204" pitchFamily="66" charset="0"/>
              </a:rPr>
              <a:t>** Remember to bring paper and a pen**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/>
          </a:p>
          <a:p>
            <a:pPr>
              <a:lnSpc>
                <a:spcPct val="100000"/>
              </a:lnSpc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0538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B949D8D-8E17-4DBF-BEA8-13C57BF63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EA6C8D-4A8C-4A54-A2FF-68C523BA5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637" y="2119913"/>
            <a:ext cx="3322121" cy="261936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54630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9222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93C4C-3720-45FC-A131-0ED22CDFC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1392" y="642593"/>
            <a:ext cx="6281928" cy="1744183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Event outline – on Zoom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B90FB-E94C-4147-A1E2-205B16F92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424" y="2119913"/>
            <a:ext cx="6281928" cy="413512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Clr>
                <a:schemeClr val="accent1">
                  <a:lumMod val="75000"/>
                </a:schemeClr>
              </a:buClr>
              <a:buNone/>
            </a:pPr>
            <a:endParaRPr lang="en-GB" sz="22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en-GB" sz="2200" dirty="0">
                <a:latin typeface="Comic Sans MS" panose="030F0702030302020204" pitchFamily="66" charset="0"/>
              </a:rPr>
              <a:t>Example: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en-GB" sz="2000" dirty="0">
                <a:latin typeface="Comic Sans MS" panose="030F0702030302020204" pitchFamily="66" charset="0"/>
              </a:rPr>
              <a:t>30 mins - Whole group: Introduction to coaching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en-GB" sz="2000" dirty="0">
                <a:latin typeface="Comic Sans MS" panose="030F0702030302020204" pitchFamily="66" charset="0"/>
              </a:rPr>
              <a:t>60 mins (depending on the size of the group) - Speed coaching session (10-15 mins max) with PSWS coaches in Breakout Rooms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en-GB" sz="2000" dirty="0">
                <a:latin typeface="Comic Sans MS" panose="030F0702030302020204" pitchFamily="66" charset="0"/>
              </a:rPr>
              <a:t>30 mins - Whole group back into Main Room: coach led reflection time, concluding remarks and feedback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endParaRPr lang="en-GB" sz="2000" dirty="0"/>
          </a:p>
          <a:p>
            <a:pPr marL="0" indent="0">
              <a:lnSpc>
                <a:spcPct val="100000"/>
              </a:lnSpc>
              <a:buClr>
                <a:srgbClr val="0070C0"/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28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66EC2A0-913F-4265-B035-85B89ACF7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37" y="2119913"/>
            <a:ext cx="3322121" cy="26193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B95B0-A0BE-4FCC-96E1-2FD380FAA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2" y="782320"/>
            <a:ext cx="6281928" cy="525272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Comic Sans MS" panose="030F0702030302020204" pitchFamily="66" charset="0"/>
              </a:rPr>
              <a:t>To find out more, contact us: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Comic Sans MS" panose="030F0702030302020204" pitchFamily="66" charset="0"/>
              </a:rPr>
              <a:t>Email</a:t>
            </a:r>
            <a:r>
              <a:rPr lang="en-GB" sz="2400">
                <a:latin typeface="Comic Sans MS" panose="030F0702030302020204" pitchFamily="66" charset="0"/>
              </a:rPr>
              <a:t>: </a:t>
            </a:r>
            <a:r>
              <a:rPr lang="en-GB" sz="2400">
                <a:latin typeface="Comic Sans MS" panose="030F0702030302020204" pitchFamily="66" charset="0"/>
                <a:hlinkClick r:id="rId3"/>
              </a:rPr>
              <a:t>pswinfo.tv@</a:t>
            </a:r>
            <a:r>
              <a:rPr lang="en-GB" sz="2400" dirty="0">
                <a:latin typeface="Comic Sans MS" panose="030F0702030302020204" pitchFamily="66" charset="0"/>
                <a:hlinkClick r:id="rId3"/>
              </a:rPr>
              <a:t>hee.nhs.uk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Comic Sans MS" panose="030F0702030302020204" pitchFamily="66" charset="0"/>
              </a:rPr>
              <a:t>Telephone: 01865 932088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Comic Sans MS" panose="030F0702030302020204" pitchFamily="66" charset="0"/>
              </a:rPr>
              <a:t>Web: </a:t>
            </a:r>
            <a:r>
              <a:rPr lang="en-GB" sz="2400" dirty="0">
                <a:latin typeface="Comic Sans MS" panose="030F0702030302020204" pitchFamily="66" charset="0"/>
                <a:hlinkClick r:id="rId4"/>
              </a:rPr>
              <a:t>https://thamesvalley.hee.nhs.uk/resources-information/professional-support-wellbeing/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Comic Sans MS" panose="030F0702030302020204" pitchFamily="66" charset="0"/>
              </a:rPr>
              <a:t>Thames Valley Professional Support and Well-Being Service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HEE Thames Valley</a:t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4150 Chancellor Court</a:t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Oxford Business Park South</a:t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Oxford OX4 2GX</a:t>
            </a:r>
            <a:endParaRPr lang="en-GB" dirty="0"/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50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RightStep">
      <a:dk1>
        <a:srgbClr val="000000"/>
      </a:dk1>
      <a:lt1>
        <a:srgbClr val="FFFFFF"/>
      </a:lt1>
      <a:dk2>
        <a:srgbClr val="412435"/>
      </a:dk2>
      <a:lt2>
        <a:srgbClr val="E2E8E3"/>
      </a:lt2>
      <a:accent1>
        <a:srgbClr val="DA36B3"/>
      </a:accent1>
      <a:accent2>
        <a:srgbClr val="C8245D"/>
      </a:accent2>
      <a:accent3>
        <a:srgbClr val="DA4136"/>
      </a:accent3>
      <a:accent4>
        <a:srgbClr val="C87424"/>
      </a:accent4>
      <a:accent5>
        <a:srgbClr val="B3A62C"/>
      </a:accent5>
      <a:accent6>
        <a:srgbClr val="83B220"/>
      </a:accent6>
      <a:hlink>
        <a:srgbClr val="319449"/>
      </a:hlink>
      <a:folHlink>
        <a:srgbClr val="7F7F7F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3D1382E9DCA74AB2E43A0965EC15D5" ma:contentTypeVersion="10" ma:contentTypeDescription="Create a new document." ma:contentTypeScope="" ma:versionID="359f5738271f14a8be95e218eb43008c">
  <xsd:schema xmlns:xsd="http://www.w3.org/2001/XMLSchema" xmlns:xs="http://www.w3.org/2001/XMLSchema" xmlns:p="http://schemas.microsoft.com/office/2006/metadata/properties" xmlns:ns3="62171f8c-60c9-4355-8079-9f6c05421f5a" targetNamespace="http://schemas.microsoft.com/office/2006/metadata/properties" ma:root="true" ma:fieldsID="b5974d53ed99180d9e580c14a0736000" ns3:_="">
    <xsd:import namespace="62171f8c-60c9-4355-8079-9f6c05421f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71f8c-60c9-4355-8079-9f6c05421f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E29A02-5E13-495B-9A5A-34C0ADE0EF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6FE46D8-1BCA-410E-A8D8-DBD4C78887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11ABD8-3C66-41E1-9C15-AD469B2C3E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171f8c-60c9-4355-8079-9f6c05421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435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Comic Sans MS</vt:lpstr>
      <vt:lpstr>Courier New</vt:lpstr>
      <vt:lpstr>Garamond</vt:lpstr>
      <vt:lpstr>Goudy Old Style</vt:lpstr>
      <vt:lpstr>SavonVTI</vt:lpstr>
      <vt:lpstr>Speed Coaching with the Thames Valley  Professional Support and Wellbeing Service </vt:lpstr>
      <vt:lpstr>One-to-one Coaching with the PSWS</vt:lpstr>
      <vt:lpstr>     Speed Coaching  aka Café Coaching    Brief 15-Minute Coaching   </vt:lpstr>
      <vt:lpstr>The Event</vt:lpstr>
      <vt:lpstr>The 15 min Café Coaching Conversation  </vt:lpstr>
      <vt:lpstr>Event outline – on Zoom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Coaching</dc:title>
  <dc:creator>Anneliese Guerin-Le Tendre</dc:creator>
  <cp:lastModifiedBy>Haido</cp:lastModifiedBy>
  <cp:revision>7</cp:revision>
  <dcterms:created xsi:type="dcterms:W3CDTF">2020-11-09T14:26:23Z</dcterms:created>
  <dcterms:modified xsi:type="dcterms:W3CDTF">2021-01-18T11:56:14Z</dcterms:modified>
</cp:coreProperties>
</file>