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8"/>
  </p:notesMasterIdLst>
  <p:sldIdLst>
    <p:sldId id="256" r:id="rId5"/>
    <p:sldId id="260" r:id="rId6"/>
    <p:sldId id="258" r:id="rId7"/>
    <p:sldId id="276" r:id="rId8"/>
    <p:sldId id="277" r:id="rId9"/>
    <p:sldId id="279" r:id="rId10"/>
    <p:sldId id="283" r:id="rId11"/>
    <p:sldId id="278" r:id="rId12"/>
    <p:sldId id="280" r:id="rId13"/>
    <p:sldId id="284" r:id="rId14"/>
    <p:sldId id="271" r:id="rId15"/>
    <p:sldId id="281" r:id="rId16"/>
    <p:sldId id="266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F95335-7388-47A6-A8A0-2CD7A81AE050}">
          <p14:sldIdLst>
            <p14:sldId id="256"/>
            <p14:sldId id="260"/>
            <p14:sldId id="258"/>
            <p14:sldId id="276"/>
            <p14:sldId id="277"/>
            <p14:sldId id="279"/>
            <p14:sldId id="283"/>
            <p14:sldId id="278"/>
            <p14:sldId id="280"/>
            <p14:sldId id="284"/>
            <p14:sldId id="271"/>
            <p14:sldId id="28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26" autoAdjust="0"/>
  </p:normalViewPr>
  <p:slideViewPr>
    <p:cSldViewPr snapToGrid="0">
      <p:cViewPr varScale="1">
        <p:scale>
          <a:sx n="73" d="100"/>
          <a:sy n="73" d="100"/>
        </p:scale>
        <p:origin x="10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McEwan" userId="505de3cf-36c3-451f-a01a-ddd223fbcd33" providerId="ADAL" clId="{93124CF5-754C-410B-83D0-151D4ACD1E3A}"/>
    <pc:docChg chg="modSld">
      <pc:chgData name="Joanne McEwan" userId="505de3cf-36c3-451f-a01a-ddd223fbcd33" providerId="ADAL" clId="{93124CF5-754C-410B-83D0-151D4ACD1E3A}" dt="2023-03-20T14:07:05.557" v="6" actId="20577"/>
      <pc:docMkLst>
        <pc:docMk/>
      </pc:docMkLst>
      <pc:sldChg chg="modNotesTx">
        <pc:chgData name="Joanne McEwan" userId="505de3cf-36c3-451f-a01a-ddd223fbcd33" providerId="ADAL" clId="{93124CF5-754C-410B-83D0-151D4ACD1E3A}" dt="2023-03-20T14:07:05.557" v="6" actId="20577"/>
        <pc:sldMkLst>
          <pc:docMk/>
          <pc:sldMk cId="127833017" sldId="260"/>
        </pc:sldMkLst>
      </pc:sldChg>
      <pc:sldChg chg="modNotesTx">
        <pc:chgData name="Joanne McEwan" userId="505de3cf-36c3-451f-a01a-ddd223fbcd33" providerId="ADAL" clId="{93124CF5-754C-410B-83D0-151D4ACD1E3A}" dt="2023-03-20T14:06:22.846" v="1" actId="20577"/>
        <pc:sldMkLst>
          <pc:docMk/>
          <pc:sldMk cId="3587843493" sldId="278"/>
        </pc:sldMkLst>
      </pc:sldChg>
      <pc:sldChg chg="modNotesTx">
        <pc:chgData name="Joanne McEwan" userId="505de3cf-36c3-451f-a01a-ddd223fbcd33" providerId="ADAL" clId="{93124CF5-754C-410B-83D0-151D4ACD1E3A}" dt="2023-03-20T14:06:33.497" v="2" actId="20577"/>
        <pc:sldMkLst>
          <pc:docMk/>
          <pc:sldMk cId="1763158092" sldId="280"/>
        </pc:sldMkLst>
      </pc:sldChg>
      <pc:sldChg chg="modNotesTx">
        <pc:chgData name="Joanne McEwan" userId="505de3cf-36c3-451f-a01a-ddd223fbcd33" providerId="ADAL" clId="{93124CF5-754C-410B-83D0-151D4ACD1E3A}" dt="2023-03-20T14:06:08.394" v="0" actId="20577"/>
        <pc:sldMkLst>
          <pc:docMk/>
          <pc:sldMk cId="2089656186" sldId="283"/>
        </pc:sldMkLst>
      </pc:sldChg>
      <pc:sldChg chg="modNotesTx">
        <pc:chgData name="Joanne McEwan" userId="505de3cf-36c3-451f-a01a-ddd223fbcd33" providerId="ADAL" clId="{93124CF5-754C-410B-83D0-151D4ACD1E3A}" dt="2023-03-20T14:06:45.047" v="3" actId="20577"/>
        <pc:sldMkLst>
          <pc:docMk/>
          <pc:sldMk cId="2775263802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D5A13-E17F-4D99-9973-78B468CDF969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4D8A8-BE5B-4ABD-934D-D9DC2CBE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3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4D8A8-BE5B-4ABD-934D-D9DC2CBE92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4D8A8-BE5B-4ABD-934D-D9DC2CBE92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5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4D8A8-BE5B-4ABD-934D-D9DC2CBE92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4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4D8A8-BE5B-4ABD-934D-D9DC2CBE92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6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4D8A8-BE5B-4ABD-934D-D9DC2CBE92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0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4D8A8-BE5B-4ABD-934D-D9DC2CBE92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72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4D8A8-BE5B-4ABD-934D-D9DC2CBE92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5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4D8A8-BE5B-4ABD-934D-D9DC2CBE92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4D8A8-BE5B-4ABD-934D-D9DC2CBE92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1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>
                <a:solidFill>
                  <a:schemeClr val="accent5"/>
                </a:solidFill>
              </a:rPr>
              <a:t>@</a:t>
            </a:r>
            <a:r>
              <a:rPr lang="en-GB" sz="1300" b="1" err="1">
                <a:solidFill>
                  <a:schemeClr val="accent5"/>
                </a:solidFill>
              </a:rPr>
              <a:t>NHS_HealthEdEng</a:t>
            </a:r>
            <a:endParaRPr lang="en-GB" sz="1300" b="1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>
                <a:solidFill>
                  <a:schemeClr val="accent5"/>
                </a:solidFill>
              </a:rPr>
              <a:t>@</a:t>
            </a:r>
            <a:r>
              <a:rPr lang="en-GB" sz="1300" b="1" err="1">
                <a:solidFill>
                  <a:schemeClr val="accent5"/>
                </a:solidFill>
              </a:rPr>
              <a:t>NHS_HealthEdEng</a:t>
            </a:r>
            <a:endParaRPr lang="en-GB" sz="1300" b="1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>
                <a:solidFill>
                  <a:schemeClr val="accent5"/>
                </a:solidFill>
              </a:rPr>
              <a:t>@</a:t>
            </a:r>
            <a:r>
              <a:rPr lang="en-GB" sz="1300" b="1" err="1">
                <a:solidFill>
                  <a:schemeClr val="accent5"/>
                </a:solidFill>
              </a:rPr>
              <a:t>NHS_HealthEdEng</a:t>
            </a:r>
            <a:endParaRPr lang="en-GB" sz="1300" b="1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>
                <a:solidFill>
                  <a:schemeClr val="accent5"/>
                </a:solidFill>
              </a:rPr>
              <a:t>@</a:t>
            </a:r>
            <a:r>
              <a:rPr lang="en-GB" sz="1300" b="1" err="1">
                <a:solidFill>
                  <a:schemeClr val="accent5"/>
                </a:solidFill>
              </a:rPr>
              <a:t>NHS_HealthEdEng</a:t>
            </a:r>
            <a:endParaRPr lang="en-GB" sz="1300" b="1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ublicHealthSchools.SE@hee.nhs.uk" TargetMode="External"/><Relationship Id="rId2" Type="http://schemas.openxmlformats.org/officeDocument/2006/relationships/hyperlink" Target="https://thamesvalley.hee.nhs.uk/school-of-public-health/public-health-wider-workforc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about/equality/equality-hub/patient-equalities-programme/equality-frameworks-and-information-standards/eds/eds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england.nhs.uk/wp-content/uploads/2022/07/B1762-guidance-on-working-in-partnership-with-people-and-communitie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wa.wales/agenda/2023/02/taking-a-public-health-approach-to-the-cost-of-living-crisi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62" y="770370"/>
            <a:ext cx="8836601" cy="997353"/>
          </a:xfrm>
        </p:spPr>
        <p:txBody>
          <a:bodyPr>
            <a:noAutofit/>
          </a:bodyPr>
          <a:lstStyle/>
          <a:p>
            <a:r>
              <a:rPr lang="en-GB" sz="2000">
                <a:effectLst/>
                <a:latin typeface="+mn-lt"/>
                <a:ea typeface="Calibri" panose="020F0502020204030204" pitchFamily="34" charset="0"/>
              </a:rPr>
              <a:t>Information Webinar</a:t>
            </a:r>
            <a:br>
              <a:rPr lang="en-GB" sz="200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2000">
                <a:effectLst/>
                <a:latin typeface="+mn-lt"/>
                <a:ea typeface="Calibri" panose="020F0502020204030204" pitchFamily="34" charset="0"/>
              </a:rPr>
              <a:t>Community Participatory Action Research </a:t>
            </a:r>
            <a:r>
              <a:rPr lang="en-GB" sz="2000">
                <a:latin typeface="+mn-lt"/>
                <a:ea typeface="Calibri" panose="020F0502020204030204" pitchFamily="34" charset="0"/>
              </a:rPr>
              <a:t>C</a:t>
            </a:r>
            <a:r>
              <a:rPr lang="en-GB" sz="2000">
                <a:effectLst/>
                <a:latin typeface="+mn-lt"/>
                <a:ea typeface="Calibri" panose="020F0502020204030204" pitchFamily="34" charset="0"/>
              </a:rPr>
              <a:t>ohort 2 Programme</a:t>
            </a:r>
            <a:br>
              <a:rPr lang="en-GB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GB" sz="2000">
                <a:effectLst/>
                <a:latin typeface="+mn-lt"/>
                <a:ea typeface="Calibri" panose="020F0502020204030204" pitchFamily="34" charset="0"/>
              </a:rPr>
            </a:br>
            <a:endParaRPr lang="en-US"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1A5FE-A2DA-F048-8E22-57F2866C6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7" y="3924886"/>
            <a:ext cx="8131765" cy="11495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/>
              <a:t>Joanne McEwan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/>
              <a:t>Public Health Development Manager (Thames Valley)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/>
              <a:t>HEE South East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</a:extLst>
          </p:cNvPr>
          <p:cNvSpPr/>
          <p:nvPr/>
        </p:nvSpPr>
        <p:spPr>
          <a:xfrm rot="10800000">
            <a:off x="31895" y="2115467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98" y="-13718"/>
            <a:ext cx="2303680" cy="784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B7DDC3-A312-E4D8-5345-009387AA2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618848"/>
            <a:ext cx="8327364" cy="17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8208-2045-1E75-1E93-628F68F7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22" y="3733736"/>
            <a:ext cx="7886700" cy="477154"/>
          </a:xfrm>
        </p:spPr>
        <p:txBody>
          <a:bodyPr>
            <a:normAutofit fontScale="90000"/>
          </a:bodyPr>
          <a:lstStyle/>
          <a:p>
            <a:r>
              <a:rPr lang="en-GB"/>
              <a:t>Dr Ester Oenga</a:t>
            </a:r>
            <a:br>
              <a:rPr lang="en-GB"/>
            </a:br>
            <a:r>
              <a:rPr lang="en-GB"/>
              <a:t>University of Reading</a:t>
            </a:r>
          </a:p>
        </p:txBody>
      </p:sp>
      <p:pic>
        <p:nvPicPr>
          <p:cNvPr id="5124" name="Picture 4" descr="University of Reading – IBEC – INDONESIA BRITAIN EDUCATION CENTRE">
            <a:extLst>
              <a:ext uri="{FF2B5EF4-FFF2-40B4-BE49-F238E27FC236}">
                <a16:creationId xmlns:a16="http://schemas.microsoft.com/office/drawing/2014/main" id="{506123E2-C01D-7EDB-5334-EF6B0D0A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94" y="683752"/>
            <a:ext cx="5612043" cy="22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6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64" y="244894"/>
            <a:ext cx="7453743" cy="477154"/>
          </a:xfrm>
        </p:spPr>
        <p:txBody>
          <a:bodyPr lIns="0" tIns="0" rIns="0" bIns="0">
            <a:normAutofit/>
          </a:bodyPr>
          <a:lstStyle/>
          <a:p>
            <a:r>
              <a:rPr lang="en-GB" sz="2400"/>
              <a:t>Application timeline</a:t>
            </a:r>
            <a:endParaRPr lang="en-US" sz="240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572960-E879-38AA-5C67-AF9CD465A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576633"/>
              </p:ext>
            </p:extLst>
          </p:nvPr>
        </p:nvGraphicFramePr>
        <p:xfrm>
          <a:off x="188464" y="926317"/>
          <a:ext cx="8690290" cy="2859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1253">
                  <a:extLst>
                    <a:ext uri="{9D8B030D-6E8A-4147-A177-3AD203B41FA5}">
                      <a16:colId xmlns:a16="http://schemas.microsoft.com/office/drawing/2014/main" val="1662999593"/>
                    </a:ext>
                  </a:extLst>
                </a:gridCol>
                <a:gridCol w="2889037">
                  <a:extLst>
                    <a:ext uri="{9D8B030D-6E8A-4147-A177-3AD203B41FA5}">
                      <a16:colId xmlns:a16="http://schemas.microsoft.com/office/drawing/2014/main" val="282312893"/>
                    </a:ext>
                  </a:extLst>
                </a:gridCol>
              </a:tblGrid>
              <a:tr h="29731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Applications open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 March 2023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679068"/>
                  </a:ext>
                </a:extLst>
              </a:tr>
              <a:tr h="29731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CPAR Webinar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20 March, 12:00 - 13:00  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3350610"/>
                  </a:ext>
                </a:extLst>
              </a:tr>
              <a:tr h="297312">
                <a:tc rowSpan="2"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CPAR Q&amp;A drop-in sessions</a:t>
                      </a:r>
                    </a:p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28 March, 12:00 - 13:00 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8455874"/>
                  </a:ext>
                </a:extLst>
              </a:tr>
              <a:tr h="297312">
                <a:tc vMerge="1"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 April, 12:00 - 13:00  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4992708"/>
                  </a:ext>
                </a:extLst>
              </a:tr>
              <a:tr h="29731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Applications close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13 April 2023 noon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6454219"/>
                  </a:ext>
                </a:extLst>
              </a:tr>
              <a:tr h="29731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Panel approval &amp; applicants informed of outcome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20 April 2023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0575640"/>
                  </a:ext>
                </a:extLst>
              </a:tr>
              <a:tr h="48142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Training &amp;Mentoring programme starting date </a:t>
                      </a:r>
                    </a:p>
                    <a:p>
                      <a:r>
                        <a:rPr lang="en-GB" sz="1200">
                          <a:effectLst/>
                        </a:rPr>
                        <a:t>(detailed training dates to be confirmed, see appendix 2)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Week commencing 22 May 2023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9863180"/>
                  </a:ext>
                </a:extLst>
              </a:tr>
              <a:tr h="29731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Research projects completed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 May 2024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5680209"/>
                  </a:ext>
                </a:extLst>
              </a:tr>
              <a:tr h="297312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Showcase event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24 - 28 June 2024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733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33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80A2-7C9F-5793-CC08-418F59E2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6288"/>
            <a:ext cx="7886700" cy="477154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Q&amp;A</a:t>
            </a:r>
          </a:p>
        </p:txBody>
      </p:sp>
      <p:pic>
        <p:nvPicPr>
          <p:cNvPr id="6146" name="Picture 2" descr="The right questions to ask investors when fundraising in a down market |  TechCrunch">
            <a:extLst>
              <a:ext uri="{FF2B5EF4-FFF2-40B4-BE49-F238E27FC236}">
                <a16:creationId xmlns:a16="http://schemas.microsoft.com/office/drawing/2014/main" id="{9DE0FE5A-D8A6-8185-335C-A5B5D7FF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21" y="1769302"/>
            <a:ext cx="4062958" cy="22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3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4666-DF44-A65E-6D70-9982589E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02" y="1445138"/>
            <a:ext cx="7886700" cy="477154"/>
          </a:xfrm>
        </p:spPr>
        <p:txBody>
          <a:bodyPr>
            <a:normAutofit fontScale="90000"/>
          </a:bodyPr>
          <a:lstStyle/>
          <a:p>
            <a:r>
              <a:rPr lang="en-GB"/>
              <a:t>Important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A6243-94E5-70EF-C057-BCBEF457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30728"/>
            <a:ext cx="7366612" cy="1330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HEE website</a:t>
            </a:r>
            <a:endParaRPr lang="en-GB" sz="1800" u="sng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 page which includes CPAR evaluation from cohort 1</a:t>
            </a:r>
          </a:p>
          <a:p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Contact: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PublicHealthSchools.SE@hee.nhs.uk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18834-8440-5079-0A21-65C83D6A1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5297" y="-1038149"/>
            <a:ext cx="10540077" cy="22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8650"/>
            <a:ext cx="7886700" cy="630600"/>
          </a:xfrm>
        </p:spPr>
        <p:txBody>
          <a:bodyPr lIns="0" tIns="0" rIns="0" bIns="0">
            <a:normAutofit fontScale="90000"/>
          </a:bodyPr>
          <a:lstStyle/>
          <a:p>
            <a:br>
              <a:rPr lang="en-GB" sz="2700"/>
            </a:br>
            <a:r>
              <a:rPr lang="en-GB" sz="2700"/>
              <a:t>Why Community Participatory Action Research?</a:t>
            </a:r>
            <a:br>
              <a:rPr lang="en-GB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7A13-BC47-1144-9B6B-C7E34F28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709250"/>
            <a:ext cx="5634400" cy="3670300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>
                <a:solidFill>
                  <a:schemeClr val="tx1"/>
                </a:solidFill>
              </a:rPr>
              <a:t>What we did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>
                <a:solidFill>
                  <a:srgbClr val="000714"/>
                </a:solidFill>
              </a:rPr>
              <a:t>Trained and mentored 35 community researchers in 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>
              <a:solidFill>
                <a:srgbClr val="000714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>
                <a:solidFill>
                  <a:schemeClr val="tx1"/>
                </a:solidFill>
              </a:rPr>
              <a:t>Thinking and working differently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>
                <a:solidFill>
                  <a:srgbClr val="00071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response to a national document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>
                <a:solidFill>
                  <a:srgbClr val="00071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working directly with community organisations </a:t>
            </a:r>
            <a:r>
              <a:rPr lang="en-GB" sz="1400">
                <a:solidFill>
                  <a:srgbClr val="00071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delivering </a:t>
            </a:r>
            <a:r>
              <a:rPr lang="en-GB" sz="1400">
                <a:solidFill>
                  <a:srgbClr val="00071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training and mentoring on how to do community research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>
                <a:solidFill>
                  <a:srgbClr val="00071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co-productive training and mentoring on community participatory action research where communities set the agenda on health needs and the research required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>
                <a:solidFill>
                  <a:srgbClr val="000714"/>
                </a:solidFill>
              </a:rPr>
              <a:t>community researchers  linked with strategic partners to enable the outcomes of research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400">
                <a:solidFill>
                  <a:srgbClr val="000714"/>
                </a:solidFill>
              </a:rPr>
              <a:t>Commissioned Scottish Community Development Centre delivered training and mentoring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265C9-A96D-1C25-4378-C5AFF995B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992" y="773855"/>
            <a:ext cx="2299256" cy="3193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05DA0-D524-B6E1-4F32-2D201533A31A}"/>
              </a:ext>
            </a:extLst>
          </p:cNvPr>
          <p:cNvSpPr txBox="1"/>
          <p:nvPr/>
        </p:nvSpPr>
        <p:spPr>
          <a:xfrm>
            <a:off x="6685334" y="2275984"/>
            <a:ext cx="18871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>
                <a:latin typeface="Frutiger W01"/>
              </a:rPr>
              <a:t>“</a:t>
            </a:r>
            <a:r>
              <a:rPr lang="en-GB" sz="1100" i="1">
                <a:effectLst/>
                <a:latin typeface="Frutiger W01"/>
              </a:rPr>
              <a:t>supporting community participatory research, in which researchers and community stakeholders engage as equal partners”.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43" y="217394"/>
            <a:ext cx="7886700" cy="477154"/>
          </a:xfrm>
        </p:spPr>
        <p:txBody>
          <a:bodyPr lIns="0" tIns="0" rIns="0" bIns="0">
            <a:normAutofit/>
          </a:bodyPr>
          <a:lstStyle/>
          <a:p>
            <a:r>
              <a:rPr lang="en-GB" sz="2400">
                <a:latin typeface="+mn-lt"/>
                <a:cs typeface="Arial" panose="020B0604020202020204" pitchFamily="34" charset="0"/>
              </a:rPr>
              <a:t>Key principles of project</a:t>
            </a:r>
            <a:endParaRPr lang="en-US" sz="240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65" y="868767"/>
            <a:ext cx="6114223" cy="364885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600" b="1">
                <a:cs typeface="Arial" panose="020B0604020202020204" pitchFamily="34" charset="0"/>
              </a:rPr>
              <a:t>Valuing</a:t>
            </a:r>
            <a:r>
              <a:rPr lang="en-GB" sz="1600">
                <a:cs typeface="Arial" panose="020B0604020202020204" pitchFamily="34" charset="0"/>
              </a:rPr>
              <a:t> the researchers’ worth - Payments for researchers – valued, not another volunteer workforce</a:t>
            </a:r>
          </a:p>
          <a:p>
            <a:pPr>
              <a:lnSpc>
                <a:spcPct val="110000"/>
              </a:lnSpc>
            </a:pPr>
            <a:r>
              <a:rPr lang="en-GB" sz="1600" b="1">
                <a:cs typeface="Arial" panose="020B0604020202020204" pitchFamily="34" charset="0"/>
              </a:rPr>
              <a:t>Co-production from the start – </a:t>
            </a:r>
            <a:r>
              <a:rPr lang="en-GB" sz="1600">
                <a:cs typeface="Arial" panose="020B0604020202020204" pitchFamily="34" charset="0"/>
              </a:rPr>
              <a:t>developing recruitment processes,  training programme</a:t>
            </a:r>
            <a:endParaRPr lang="en-GB" sz="1600" b="1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600" b="1">
                <a:cs typeface="Arial" panose="020B0604020202020204" pitchFamily="34" charset="0"/>
              </a:rPr>
              <a:t>Collaboration</a:t>
            </a:r>
            <a:r>
              <a:rPr lang="en-GB" sz="1600">
                <a:cs typeface="Arial" panose="020B0604020202020204" pitchFamily="34" charset="0"/>
              </a:rPr>
              <a:t> - broad membership of steering group</a:t>
            </a:r>
          </a:p>
          <a:p>
            <a:pPr>
              <a:lnSpc>
                <a:spcPct val="110000"/>
              </a:lnSpc>
            </a:pPr>
            <a:r>
              <a:rPr lang="en-GB" sz="1600" b="1">
                <a:cs typeface="Arial" panose="020B0604020202020204" pitchFamily="34" charset="0"/>
              </a:rPr>
              <a:t>Community led </a:t>
            </a:r>
            <a:r>
              <a:rPr lang="en-GB" sz="1600">
                <a:cs typeface="Arial" panose="020B0604020202020204" pitchFamily="34" charset="0"/>
              </a:rPr>
              <a:t>– freedom to choose their research/set priorities </a:t>
            </a:r>
          </a:p>
          <a:p>
            <a:pPr>
              <a:lnSpc>
                <a:spcPct val="110000"/>
              </a:lnSpc>
            </a:pPr>
            <a:r>
              <a:rPr lang="en-GB" sz="1600" b="1">
                <a:cs typeface="Arial" panose="020B0604020202020204" pitchFamily="34" charset="0"/>
              </a:rPr>
              <a:t>Inclusion</a:t>
            </a:r>
            <a:r>
              <a:rPr lang="en-GB" sz="1600">
                <a:cs typeface="Arial" panose="020B0604020202020204" pitchFamily="34" charset="0"/>
              </a:rPr>
              <a:t> – recruitment of those genuinely connected to communities,  i</a:t>
            </a:r>
            <a:r>
              <a:rPr lang="en-GB" sz="1600"/>
              <a:t>nclusion specialist on panel, ensuring representation at all levels.</a:t>
            </a:r>
          </a:p>
          <a:p>
            <a:pPr>
              <a:lnSpc>
                <a:spcPct val="110000"/>
              </a:lnSpc>
            </a:pPr>
            <a:r>
              <a:rPr lang="en-GB" sz="1600" b="1"/>
              <a:t>Learning from the communities </a:t>
            </a:r>
            <a:r>
              <a:rPr lang="en-GB" sz="1600"/>
              <a:t>– acknowledging we are not the experts, flexible and accommodating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0379C-7340-9E2B-6F44-52C2907AE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49" y="1420739"/>
            <a:ext cx="2382086" cy="14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65392-B29C-9644-9052-D45996D4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569223"/>
            <a:ext cx="7886700" cy="477154"/>
          </a:xfrm>
        </p:spPr>
        <p:txBody>
          <a:bodyPr>
            <a:normAutofit fontScale="90000"/>
          </a:bodyPr>
          <a:lstStyle/>
          <a:p>
            <a:r>
              <a:rPr lang="en-GB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3222F-E126-8A26-E625-286F7A18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238492"/>
            <a:ext cx="5861602" cy="29979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Address health inequalities at the source</a:t>
            </a:r>
            <a:endParaRPr lang="en-GB" sz="160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 the focus will be the cost-of-living crisis for marginalised communities, the programme will adopt the following policy levers: incorporating an </a:t>
            </a:r>
            <a:r>
              <a:rPr lang="en-GB" sz="16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Equality delivery system</a:t>
            </a:r>
            <a:r>
              <a:rPr lang="en-GB" sz="160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and </a:t>
            </a:r>
            <a:r>
              <a:rPr lang="en-GB" sz="16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/>
              </a:rPr>
              <a:t>working in partnership with communities</a:t>
            </a:r>
            <a:r>
              <a:rPr lang="en-GB" sz="16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en-GB" sz="160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en-GB" sz="1600"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20541-DA12-6406-BC34-0976732FE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208" y="1903132"/>
            <a:ext cx="2438864" cy="23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3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6B2F-50F7-2C7D-27C2-1932BD3D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40" y="364452"/>
            <a:ext cx="7886700" cy="477154"/>
          </a:xfrm>
        </p:spPr>
        <p:txBody>
          <a:bodyPr>
            <a:normAutofit fontScale="90000"/>
          </a:bodyPr>
          <a:lstStyle/>
          <a:p>
            <a:r>
              <a:rPr lang="en-GB"/>
              <a:t>CPAR 2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D690-5AEF-F952-D61F-2A360C174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131376"/>
            <a:ext cx="3299665" cy="31050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/>
              <a:t>What is the focus?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/>
              <a:t>Cost of living crisis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/>
              <a:t>Health inequalities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/>
              <a:t>Who will it affect?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/>
              <a:t>Marginalised communities in the South East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/>
              <a:t>What will it impact?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/>
              <a:t>Support health and care leaders in shaping their priorities and service for marginalised communities.</a:t>
            </a:r>
          </a:p>
        </p:txBody>
      </p:sp>
      <p:pic>
        <p:nvPicPr>
          <p:cNvPr id="1026" name="Picture 2" descr="An infographic showing how an increased cost of living impacts health, including food accessibility and consumption and the eating or heating dilemma. ">
            <a:extLst>
              <a:ext uri="{FF2B5EF4-FFF2-40B4-BE49-F238E27FC236}">
                <a16:creationId xmlns:a16="http://schemas.microsoft.com/office/drawing/2014/main" id="{EFEC76C6-C8AA-9734-A6C6-8924E4E0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63" y="1227857"/>
            <a:ext cx="4982106" cy="26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DCD2A4-3729-6D97-E18E-6C403D350122}"/>
              </a:ext>
            </a:extLst>
          </p:cNvPr>
          <p:cNvSpPr txBox="1"/>
          <p:nvPr/>
        </p:nvSpPr>
        <p:spPr>
          <a:xfrm>
            <a:off x="2626963" y="4172155"/>
            <a:ext cx="65170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/>
              <a:t>Image from: </a:t>
            </a:r>
            <a:r>
              <a:rPr lang="en-GB" sz="1000">
                <a:hlinkClick r:id="rId4"/>
              </a:rPr>
              <a:t>www.iwa.wales/agenda/2023/02/taking-a-public-health-approach-to-the-cost-of-living-crisis/</a:t>
            </a:r>
            <a:r>
              <a:rPr lang="en-GB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61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EE95-8503-691B-504C-79D2653A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2" y="271462"/>
            <a:ext cx="7886700" cy="477154"/>
          </a:xfrm>
        </p:spPr>
        <p:txBody>
          <a:bodyPr>
            <a:normAutofit fontScale="90000"/>
          </a:bodyPr>
          <a:lstStyle/>
          <a:p>
            <a:r>
              <a:rPr lang="en-GB"/>
              <a:t>CPAR Programme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10E4D-9B2C-27F9-AB56-F60F4B9D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037544"/>
            <a:ext cx="7025902" cy="33350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700"/>
              <a:t>Training and mentoring for community researchers</a:t>
            </a:r>
          </a:p>
          <a:p>
            <a:pPr>
              <a:lnSpc>
                <a:spcPct val="110000"/>
              </a:lnSpc>
            </a:pPr>
            <a:r>
              <a:rPr lang="en-GB" sz="1700"/>
              <a:t>Funding to pay Community Researchers:</a:t>
            </a:r>
          </a:p>
          <a:p>
            <a:pPr lvl="1">
              <a:lnSpc>
                <a:spcPct val="110000"/>
              </a:lnSpc>
            </a:pPr>
            <a:r>
              <a:rPr lang="en-GB" sz="1700"/>
              <a:t>up to 15 hours per week for 12 months</a:t>
            </a:r>
          </a:p>
          <a:p>
            <a:pPr lvl="1">
              <a:lnSpc>
                <a:spcPct val="110000"/>
              </a:lnSpc>
            </a:pPr>
            <a:r>
              <a:rPr lang="en-GB" sz="1700"/>
              <a:t>Up to 3 researchers per organisation</a:t>
            </a:r>
          </a:p>
          <a:p>
            <a:pPr>
              <a:lnSpc>
                <a:spcPct val="110000"/>
              </a:lnSpc>
            </a:pPr>
            <a:r>
              <a:rPr lang="en-GB" sz="1700"/>
              <a:t>Support to host organisations</a:t>
            </a:r>
          </a:p>
          <a:p>
            <a:pPr lvl="1">
              <a:lnSpc>
                <a:spcPct val="110000"/>
              </a:lnSpc>
            </a:pPr>
            <a:r>
              <a:rPr lang="en-GB" sz="1700"/>
              <a:t>Enabling strategic links for action</a:t>
            </a:r>
          </a:p>
          <a:p>
            <a:pPr lvl="1">
              <a:lnSpc>
                <a:spcPct val="110000"/>
              </a:lnSpc>
            </a:pPr>
            <a:r>
              <a:rPr lang="en-GB" sz="1700"/>
              <a:t>Host organisation forum – listen and make changes as necessary</a:t>
            </a:r>
          </a:p>
          <a:p>
            <a:pPr lvl="1">
              <a:lnSpc>
                <a:spcPct val="110000"/>
              </a:lnSpc>
            </a:pPr>
            <a:r>
              <a:rPr lang="en-GB" sz="1700"/>
              <a:t>Researchers network – support networking</a:t>
            </a:r>
          </a:p>
          <a:p>
            <a:pPr>
              <a:lnSpc>
                <a:spcPct val="110000"/>
              </a:lnSpc>
            </a:pPr>
            <a:r>
              <a:rPr lang="en-GB" sz="1700"/>
              <a:t>CPAR Showcase</a:t>
            </a:r>
          </a:p>
          <a:p>
            <a:pPr>
              <a:lnSpc>
                <a:spcPct val="110000"/>
              </a:lnSpc>
            </a:pPr>
            <a:endParaRPr lang="en-GB"/>
          </a:p>
        </p:txBody>
      </p:sp>
      <p:pic>
        <p:nvPicPr>
          <p:cNvPr id="2050" name="Picture 2" descr="word-cloud-community-WES - WES, Wind Energy Solutions">
            <a:extLst>
              <a:ext uri="{FF2B5EF4-FFF2-40B4-BE49-F238E27FC236}">
                <a16:creationId xmlns:a16="http://schemas.microsoft.com/office/drawing/2014/main" id="{AF324686-F4C1-EB09-193A-34C42A2E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43" y="976206"/>
            <a:ext cx="3088774" cy="19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7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2078-AD98-12A4-40E9-7FA46194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3" y="3642994"/>
            <a:ext cx="8333183" cy="477154"/>
          </a:xfrm>
        </p:spPr>
        <p:txBody>
          <a:bodyPr>
            <a:normAutofit fontScale="90000"/>
          </a:bodyPr>
          <a:lstStyle/>
          <a:p>
            <a:r>
              <a:rPr lang="en-GB"/>
              <a:t>David Allan</a:t>
            </a:r>
            <a:br>
              <a:rPr lang="en-GB"/>
            </a:br>
            <a:r>
              <a:rPr lang="en-GB"/>
              <a:t>Scottish Community Development Centre</a:t>
            </a:r>
          </a:p>
        </p:txBody>
      </p:sp>
      <p:pic>
        <p:nvPicPr>
          <p:cNvPr id="1026" name="Picture 2" descr="SCDC - We believe communities matter">
            <a:extLst>
              <a:ext uri="{FF2B5EF4-FFF2-40B4-BE49-F238E27FC236}">
                <a16:creationId xmlns:a16="http://schemas.microsoft.com/office/drawing/2014/main" id="{A754FCEB-CCB2-E495-4A79-60331115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74" y="463649"/>
            <a:ext cx="2791852" cy="26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5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11F6-8A15-92A1-412D-FD134FC5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" y="106745"/>
            <a:ext cx="7886700" cy="477154"/>
          </a:xfrm>
        </p:spPr>
        <p:txBody>
          <a:bodyPr>
            <a:normAutofit fontScale="90000"/>
          </a:bodyPr>
          <a:lstStyle/>
          <a:p>
            <a:r>
              <a:rPr lang="en-GB"/>
              <a:t>Applying to CPAR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033E1-F226-F1AD-33FA-728F1414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48" y="682593"/>
            <a:ext cx="5884619" cy="165497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/>
              <a:t>Completing the application</a:t>
            </a:r>
          </a:p>
          <a:p>
            <a:r>
              <a:rPr lang="en-GB" sz="1600"/>
              <a:t>Not an academic research - not looking for jargon, or theories</a:t>
            </a:r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r>
              <a:rPr lang="en-GB" sz="1600" b="1"/>
              <a:t>Who can apply? </a:t>
            </a:r>
            <a:r>
              <a:rPr lang="en-GB" sz="1600"/>
              <a:t> </a:t>
            </a:r>
          </a:p>
          <a:p>
            <a:r>
              <a:rPr lang="en-GB" sz="1600"/>
              <a:t>Genuinely connected with communities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87D836-B446-5FA3-98B3-32DB04AA9A5E}"/>
              </a:ext>
            </a:extLst>
          </p:cNvPr>
          <p:cNvSpPr txBox="1">
            <a:spLocks/>
          </p:cNvSpPr>
          <p:nvPr/>
        </p:nvSpPr>
        <p:spPr>
          <a:xfrm>
            <a:off x="248048" y="2446763"/>
            <a:ext cx="3576644" cy="18981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900" b="1"/>
              <a:t> Role of the host organisation</a:t>
            </a:r>
          </a:p>
          <a:p>
            <a:pPr lvl="1">
              <a:lnSpc>
                <a:spcPct val="110000"/>
              </a:lnSpc>
            </a:pPr>
            <a:r>
              <a:rPr lang="en-GB" sz="1600"/>
              <a:t>Managing payments</a:t>
            </a:r>
          </a:p>
          <a:p>
            <a:pPr lvl="1">
              <a:lnSpc>
                <a:spcPct val="110000"/>
              </a:lnSpc>
            </a:pPr>
            <a:r>
              <a:rPr lang="en-GB" sz="1600"/>
              <a:t>Recruiting researchers</a:t>
            </a:r>
          </a:p>
          <a:p>
            <a:pPr lvl="1">
              <a:lnSpc>
                <a:spcPct val="110000"/>
              </a:lnSpc>
            </a:pPr>
            <a:r>
              <a:rPr lang="en-GB" sz="1600"/>
              <a:t>Technology and equipment</a:t>
            </a:r>
          </a:p>
          <a:p>
            <a:pPr lvl="1">
              <a:lnSpc>
                <a:spcPct val="110000"/>
              </a:lnSpc>
            </a:pPr>
            <a:r>
              <a:rPr lang="en-GB" sz="1600"/>
              <a:t>Supporting your researchers</a:t>
            </a:r>
          </a:p>
        </p:txBody>
      </p:sp>
      <p:pic>
        <p:nvPicPr>
          <p:cNvPr id="3074" name="Picture 2" descr="What Happens to Your College Application After It's Submitted? | IvyWise">
            <a:extLst>
              <a:ext uri="{FF2B5EF4-FFF2-40B4-BE49-F238E27FC236}">
                <a16:creationId xmlns:a16="http://schemas.microsoft.com/office/drawing/2014/main" id="{2B0284D8-D656-105F-C283-03F3ADB4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438">
            <a:off x="6586287" y="2152221"/>
            <a:ext cx="1898124" cy="18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4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6E68-005B-4CC1-D84B-69E885D1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35" y="279211"/>
            <a:ext cx="7886700" cy="477154"/>
          </a:xfrm>
        </p:spPr>
        <p:txBody>
          <a:bodyPr>
            <a:normAutofit fontScale="90000"/>
          </a:bodyPr>
          <a:lstStyle/>
          <a:p>
            <a:r>
              <a:rPr lang="en-GB"/>
              <a:t>Selection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5A4B-3171-91DD-08E3-2BC379F4A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883404"/>
            <a:ext cx="4990845" cy="3353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/>
              <a:t>Recruitment panel </a:t>
            </a:r>
          </a:p>
          <a:p>
            <a:pPr>
              <a:lnSpc>
                <a:spcPct val="100000"/>
              </a:lnSpc>
            </a:pPr>
            <a:r>
              <a:rPr lang="en-GB" sz="1600"/>
              <a:t>Criteria for selection</a:t>
            </a:r>
          </a:p>
          <a:p>
            <a:pPr lvl="1">
              <a:lnSpc>
                <a:spcPct val="100000"/>
              </a:lnSpc>
            </a:pPr>
            <a:r>
              <a:rPr lang="en-GB" sz="1600"/>
              <a:t>Working with marginalised communities where health inequalities are experienced as a result of the cost of living crisis</a:t>
            </a:r>
          </a:p>
          <a:p>
            <a:pPr lvl="1">
              <a:lnSpc>
                <a:spcPct val="100000"/>
              </a:lnSpc>
            </a:pPr>
            <a:r>
              <a:rPr lang="en-GB" sz="1600"/>
              <a:t>Strong and enduring relationship with the communities affected</a:t>
            </a:r>
          </a:p>
          <a:p>
            <a:pPr lvl="1">
              <a:lnSpc>
                <a:spcPct val="100000"/>
              </a:lnSpc>
            </a:pPr>
            <a:r>
              <a:rPr lang="en-GB" sz="1600"/>
              <a:t>Organisation support and logistics</a:t>
            </a:r>
          </a:p>
          <a:p>
            <a:pPr lvl="1">
              <a:lnSpc>
                <a:spcPct val="100000"/>
              </a:lnSpc>
            </a:pPr>
            <a:r>
              <a:rPr lang="en-GB" sz="1600"/>
              <a:t>Fits with organisation aims, objectives and values</a:t>
            </a:r>
          </a:p>
          <a:p>
            <a:pPr>
              <a:lnSpc>
                <a:spcPct val="100000"/>
              </a:lnSpc>
            </a:pPr>
            <a:endParaRPr lang="en-GB"/>
          </a:p>
        </p:txBody>
      </p:sp>
      <p:pic>
        <p:nvPicPr>
          <p:cNvPr id="4102" name="Picture 6" descr="MedAccelerator Selection Criteria">
            <a:extLst>
              <a:ext uri="{FF2B5EF4-FFF2-40B4-BE49-F238E27FC236}">
                <a16:creationId xmlns:a16="http://schemas.microsoft.com/office/drawing/2014/main" id="{7589D3B8-5FF8-7C4F-3113-FF06F6B7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44" y="2571750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58092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fb6d44-9911-444a-bcd7-dc8554432b1c" xsi:nil="true"/>
    <lcf76f155ced4ddcb4097134ff3c332f xmlns="9d696ae2-aa64-43f0-b9ee-8d089ae6afc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BCA1C8187314699F2C345082D5781" ma:contentTypeVersion="16" ma:contentTypeDescription="Create a new document." ma:contentTypeScope="" ma:versionID="5057a0178b989e7742d0823d7c6df963">
  <xsd:schema xmlns:xsd="http://www.w3.org/2001/XMLSchema" xmlns:xs="http://www.w3.org/2001/XMLSchema" xmlns:p="http://schemas.microsoft.com/office/2006/metadata/properties" xmlns:ns2="9d696ae2-aa64-43f0-b9ee-8d089ae6afce" xmlns:ns3="0cfb6d44-9911-444a-bcd7-dc8554432b1c" targetNamespace="http://schemas.microsoft.com/office/2006/metadata/properties" ma:root="true" ma:fieldsID="23769e5682b37944b3b1245d882e7462" ns2:_="" ns3:_="">
    <xsd:import namespace="9d696ae2-aa64-43f0-b9ee-8d089ae6afce"/>
    <xsd:import namespace="0cfb6d44-9911-444a-bcd7-dc8554432b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96ae2-aa64-43f0-b9ee-8d089ae6af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b6d44-9911-444a-bcd7-dc8554432b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a0a139-d9dd-4e3f-a903-40d3bb36e9ae}" ma:internalName="TaxCatchAll" ma:showField="CatchAllData" ma:web="0cfb6d44-9911-444a-bcd7-dc8554432b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81A7FA-BE58-4459-A151-4EE996B6D193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0cfb6d44-9911-444a-bcd7-dc8554432b1c"/>
    <ds:schemaRef ds:uri="9d696ae2-aa64-43f0-b9ee-8d089ae6af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28A861-873C-4A03-93B5-C9CFBFC14D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85BE87-F1A3-472B-893F-78BDD4EA6C02}">
  <ds:schemaRefs>
    <ds:schemaRef ds:uri="0cfb6d44-9911-444a-bcd7-dc8554432b1c"/>
    <ds:schemaRef ds:uri="9d696ae2-aa64-43f0-b9ee-8d089ae6af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</TotalTime>
  <Words>597</Words>
  <Application>Microsoft Office PowerPoint</Application>
  <PresentationFormat>On-screen Show (16:9)</PresentationFormat>
  <Paragraphs>102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Frutiger W01</vt:lpstr>
      <vt:lpstr>HEE</vt:lpstr>
      <vt:lpstr>Information Webinar Community Participatory Action Research Cohort 2 Programme  </vt:lpstr>
      <vt:lpstr> Why Community Participatory Action Research? </vt:lpstr>
      <vt:lpstr>Key principles of project</vt:lpstr>
      <vt:lpstr>Why is this important?</vt:lpstr>
      <vt:lpstr>CPAR 2 Programme</vt:lpstr>
      <vt:lpstr>CPAR Programme Offer</vt:lpstr>
      <vt:lpstr>David Allan Scottish Community Development Centre</vt:lpstr>
      <vt:lpstr>Applying to CPAR 2</vt:lpstr>
      <vt:lpstr>Selection Process</vt:lpstr>
      <vt:lpstr>Dr Ester Oenga University of Reading</vt:lpstr>
      <vt:lpstr>Application timeline</vt:lpstr>
      <vt:lpstr>Q&amp;A</vt:lpstr>
      <vt:lpstr>Important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Joanne McEwan</cp:lastModifiedBy>
  <cp:revision>1</cp:revision>
  <dcterms:created xsi:type="dcterms:W3CDTF">2021-04-06T16:42:50Z</dcterms:created>
  <dcterms:modified xsi:type="dcterms:W3CDTF">2023-03-20T14:07:10Z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0x010100188BCA1C8187314699F2C345082D5781</vt:lpwstr>
  </property>
  <property fmtid="{D5CDD505-2E9C-101B-9397-08002B2CF9AE}" pid="3" name="MediaServiceImageTags">
    <vt:lpwstr/>
  </property>
</Properties>
</file>