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86" r:id="rId3"/>
  </p:sldMasterIdLst>
  <p:notesMasterIdLst>
    <p:notesMasterId r:id="rId16"/>
  </p:notesMasterIdLst>
  <p:handoutMasterIdLst>
    <p:handoutMasterId r:id="rId17"/>
  </p:handoutMasterIdLst>
  <p:sldIdLst>
    <p:sldId id="319" r:id="rId4"/>
    <p:sldId id="1923" r:id="rId5"/>
    <p:sldId id="313" r:id="rId6"/>
    <p:sldId id="305" r:id="rId7"/>
    <p:sldId id="288" r:id="rId8"/>
    <p:sldId id="322" r:id="rId9"/>
    <p:sldId id="289" r:id="rId10"/>
    <p:sldId id="323" r:id="rId11"/>
    <p:sldId id="320" r:id="rId12"/>
    <p:sldId id="324" r:id="rId13"/>
    <p:sldId id="303" r:id="rId14"/>
    <p:sldId id="325" r:id="rId15"/>
  </p:sldIdLst>
  <p:sldSz cx="9144000" cy="6858000" type="screen4x3"/>
  <p:notesSz cx="6797675" cy="9926638"/>
  <p:defaultTextStyle>
    <a:defPPr>
      <a:defRPr lang="en-GB"/>
    </a:defPPr>
    <a:lvl1pPr algn="l" rtl="0" fontAlgn="base">
      <a:spcBef>
        <a:spcPct val="0"/>
      </a:spcBef>
      <a:spcAft>
        <a:spcPct val="0"/>
      </a:spcAft>
      <a:defRPr sz="800" kern="1200">
        <a:solidFill>
          <a:schemeClr val="tx1"/>
        </a:solidFill>
        <a:latin typeface="FoundrySterling-Bold"/>
        <a:ea typeface="+mn-ea"/>
        <a:cs typeface="+mn-cs"/>
      </a:defRPr>
    </a:lvl1pPr>
    <a:lvl2pPr marL="457200" algn="l" rtl="0" fontAlgn="base">
      <a:spcBef>
        <a:spcPct val="0"/>
      </a:spcBef>
      <a:spcAft>
        <a:spcPct val="0"/>
      </a:spcAft>
      <a:defRPr sz="800" kern="1200">
        <a:solidFill>
          <a:schemeClr val="tx1"/>
        </a:solidFill>
        <a:latin typeface="FoundrySterling-Bold"/>
        <a:ea typeface="+mn-ea"/>
        <a:cs typeface="+mn-cs"/>
      </a:defRPr>
    </a:lvl2pPr>
    <a:lvl3pPr marL="914400" algn="l" rtl="0" fontAlgn="base">
      <a:spcBef>
        <a:spcPct val="0"/>
      </a:spcBef>
      <a:spcAft>
        <a:spcPct val="0"/>
      </a:spcAft>
      <a:defRPr sz="800" kern="1200">
        <a:solidFill>
          <a:schemeClr val="tx1"/>
        </a:solidFill>
        <a:latin typeface="FoundrySterling-Bold"/>
        <a:ea typeface="+mn-ea"/>
        <a:cs typeface="+mn-cs"/>
      </a:defRPr>
    </a:lvl3pPr>
    <a:lvl4pPr marL="1371600" algn="l" rtl="0" fontAlgn="base">
      <a:spcBef>
        <a:spcPct val="0"/>
      </a:spcBef>
      <a:spcAft>
        <a:spcPct val="0"/>
      </a:spcAft>
      <a:defRPr sz="800" kern="1200">
        <a:solidFill>
          <a:schemeClr val="tx1"/>
        </a:solidFill>
        <a:latin typeface="FoundrySterling-Bold"/>
        <a:ea typeface="+mn-ea"/>
        <a:cs typeface="+mn-cs"/>
      </a:defRPr>
    </a:lvl4pPr>
    <a:lvl5pPr marL="1828800" algn="l" rtl="0" fontAlgn="base">
      <a:spcBef>
        <a:spcPct val="0"/>
      </a:spcBef>
      <a:spcAft>
        <a:spcPct val="0"/>
      </a:spcAft>
      <a:defRPr sz="800" kern="1200">
        <a:solidFill>
          <a:schemeClr val="tx1"/>
        </a:solidFill>
        <a:latin typeface="FoundrySterling-Bold"/>
        <a:ea typeface="+mn-ea"/>
        <a:cs typeface="+mn-cs"/>
      </a:defRPr>
    </a:lvl5pPr>
    <a:lvl6pPr marL="2286000" algn="l" defTabSz="914400" rtl="0" eaLnBrk="1" latinLnBrk="0" hangingPunct="1">
      <a:defRPr sz="800" kern="1200">
        <a:solidFill>
          <a:schemeClr val="tx1"/>
        </a:solidFill>
        <a:latin typeface="FoundrySterling-Bold"/>
        <a:ea typeface="+mn-ea"/>
        <a:cs typeface="+mn-cs"/>
      </a:defRPr>
    </a:lvl6pPr>
    <a:lvl7pPr marL="2743200" algn="l" defTabSz="914400" rtl="0" eaLnBrk="1" latinLnBrk="0" hangingPunct="1">
      <a:defRPr sz="800" kern="1200">
        <a:solidFill>
          <a:schemeClr val="tx1"/>
        </a:solidFill>
        <a:latin typeface="FoundrySterling-Bold"/>
        <a:ea typeface="+mn-ea"/>
        <a:cs typeface="+mn-cs"/>
      </a:defRPr>
    </a:lvl7pPr>
    <a:lvl8pPr marL="3200400" algn="l" defTabSz="914400" rtl="0" eaLnBrk="1" latinLnBrk="0" hangingPunct="1">
      <a:defRPr sz="800" kern="1200">
        <a:solidFill>
          <a:schemeClr val="tx1"/>
        </a:solidFill>
        <a:latin typeface="FoundrySterling-Bold"/>
        <a:ea typeface="+mn-ea"/>
        <a:cs typeface="+mn-cs"/>
      </a:defRPr>
    </a:lvl8pPr>
    <a:lvl9pPr marL="3657600" algn="l" defTabSz="914400" rtl="0" eaLnBrk="1" latinLnBrk="0" hangingPunct="1">
      <a:defRPr sz="800" kern="1200">
        <a:solidFill>
          <a:schemeClr val="tx1"/>
        </a:solidFill>
        <a:latin typeface="FoundrySterling-Bold"/>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7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54"/>
    <a:srgbClr val="003366"/>
    <a:srgbClr val="002147"/>
    <a:srgbClr val="1A1A6A"/>
    <a:srgbClr val="FFCC00"/>
    <a:srgbClr val="002E5C"/>
    <a:srgbClr val="823E84"/>
    <a:srgbClr val="66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1B1FAF-C83B-4DA8-A7A7-04A10479D20E}" v="3" dt="2024-06-03T12:49:15.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7887" autoAdjust="0"/>
  </p:normalViewPr>
  <p:slideViewPr>
    <p:cSldViewPr snapToGrid="0" snapToObjects="1">
      <p:cViewPr varScale="1">
        <p:scale>
          <a:sx n="112" d="100"/>
          <a:sy n="112" d="100"/>
        </p:scale>
        <p:origin x="300" y="78"/>
      </p:cViewPr>
      <p:guideLst>
        <p:guide orient="horz" pos="2256"/>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ULZ, Lisa (NHS ENGLAND - T1510)" userId="efb9dd3b-569e-4a9d-9afb-8351ba670174" providerId="ADAL" clId="{F01B1FAF-C83B-4DA8-A7A7-04A10479D20E}"/>
    <pc:docChg chg="undo redo custSel delSld modSld">
      <pc:chgData name="SCHULZ, Lisa (NHS ENGLAND - T1510)" userId="efb9dd3b-569e-4a9d-9afb-8351ba670174" providerId="ADAL" clId="{F01B1FAF-C83B-4DA8-A7A7-04A10479D20E}" dt="2024-06-03T12:50:17.006" v="5" actId="2696"/>
      <pc:docMkLst>
        <pc:docMk/>
      </pc:docMkLst>
      <pc:sldChg chg="del">
        <pc:chgData name="SCHULZ, Lisa (NHS ENGLAND - T1510)" userId="efb9dd3b-569e-4a9d-9afb-8351ba670174" providerId="ADAL" clId="{F01B1FAF-C83B-4DA8-A7A7-04A10479D20E}" dt="2024-06-03T12:50:17.006" v="5" actId="2696"/>
        <pc:sldMkLst>
          <pc:docMk/>
          <pc:sldMk cId="2417537656" sldId="317"/>
        </pc:sldMkLst>
      </pc:sldChg>
      <pc:sldChg chg="modSp">
        <pc:chgData name="SCHULZ, Lisa (NHS ENGLAND - T1510)" userId="efb9dd3b-569e-4a9d-9afb-8351ba670174" providerId="ADAL" clId="{F01B1FAF-C83B-4DA8-A7A7-04A10479D20E}" dt="2024-06-03T12:49:15.598" v="4"/>
        <pc:sldMkLst>
          <pc:docMk/>
          <pc:sldMk cId="3614603754" sldId="319"/>
        </pc:sldMkLst>
        <pc:spChg chg="mod">
          <ac:chgData name="SCHULZ, Lisa (NHS ENGLAND - T1510)" userId="efb9dd3b-569e-4a9d-9afb-8351ba670174" providerId="ADAL" clId="{F01B1FAF-C83B-4DA8-A7A7-04A10479D20E}" dt="2024-06-03T12:49:15.598" v="4"/>
          <ac:spMkLst>
            <pc:docMk/>
            <pc:sldMk cId="3614603754" sldId="319"/>
            <ac:spMk id="50177" creationId="{00000000-0000-0000-0000-000000000000}"/>
          </ac:spMkLst>
        </pc:spChg>
        <pc:spChg chg="mod">
          <ac:chgData name="SCHULZ, Lisa (NHS ENGLAND - T1510)" userId="efb9dd3b-569e-4a9d-9afb-8351ba670174" providerId="ADAL" clId="{F01B1FAF-C83B-4DA8-A7A7-04A10479D20E}" dt="2024-06-03T12:49:15.598" v="4"/>
          <ac:spMkLst>
            <pc:docMk/>
            <pc:sldMk cId="3614603754" sldId="319"/>
            <ac:spMk id="50178" creationId="{00000000-0000-0000-0000-000000000000}"/>
          </ac:spMkLst>
        </pc:spChg>
      </pc:sldChg>
      <pc:sldChg chg="modSp mod">
        <pc:chgData name="SCHULZ, Lisa (NHS ENGLAND - T1510)" userId="efb9dd3b-569e-4a9d-9afb-8351ba670174" providerId="ADAL" clId="{F01B1FAF-C83B-4DA8-A7A7-04A10479D20E}" dt="2024-06-03T12:49:02.032" v="3" actId="1076"/>
        <pc:sldMkLst>
          <pc:docMk/>
          <pc:sldMk cId="3830231407" sldId="1923"/>
        </pc:sldMkLst>
        <pc:spChg chg="mod">
          <ac:chgData name="SCHULZ, Lisa (NHS ENGLAND - T1510)" userId="efb9dd3b-569e-4a9d-9afb-8351ba670174" providerId="ADAL" clId="{F01B1FAF-C83B-4DA8-A7A7-04A10479D20E}" dt="2024-06-03T12:49:02.032" v="3" actId="1076"/>
          <ac:spMkLst>
            <pc:docMk/>
            <pc:sldMk cId="3830231407" sldId="1923"/>
            <ac:spMk id="6" creationId="{B07038C3-5AC0-B2EF-96DB-1E353BEAC4C0}"/>
          </ac:spMkLst>
        </pc:spChg>
      </pc:sldChg>
      <pc:sldMasterChg chg="delSldLayout">
        <pc:chgData name="SCHULZ, Lisa (NHS ENGLAND - T1510)" userId="efb9dd3b-569e-4a9d-9afb-8351ba670174" providerId="ADAL" clId="{F01B1FAF-C83B-4DA8-A7A7-04A10479D20E}" dt="2024-06-03T12:50:17.006" v="5" actId="2696"/>
        <pc:sldMasterMkLst>
          <pc:docMk/>
          <pc:sldMasterMk cId="0" sldId="2147483650"/>
        </pc:sldMasterMkLst>
        <pc:sldLayoutChg chg="del">
          <pc:chgData name="SCHULZ, Lisa (NHS ENGLAND - T1510)" userId="efb9dd3b-569e-4a9d-9afb-8351ba670174" providerId="ADAL" clId="{F01B1FAF-C83B-4DA8-A7A7-04A10479D20E}" dt="2024-06-03T12:50:17.006" v="5" actId="2696"/>
          <pc:sldLayoutMkLst>
            <pc:docMk/>
            <pc:sldMasterMk cId="0" sldId="2147483650"/>
            <pc:sldLayoutMk cId="1477212937" sldId="214748369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512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51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5125"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31482B2-5FA5-434D-8636-C960EDAEE244}" type="slidenum">
              <a:rPr lang="en-GB"/>
              <a:pPr>
                <a:defRPr/>
              </a:pPr>
              <a:t>‹#›</a:t>
            </a:fld>
            <a:endParaRPr lang="en-GB"/>
          </a:p>
        </p:txBody>
      </p:sp>
    </p:spTree>
    <p:extLst>
      <p:ext uri="{BB962C8B-B14F-4D97-AF65-F5344CB8AC3E}">
        <p14:creationId xmlns:p14="http://schemas.microsoft.com/office/powerpoint/2010/main" val="1525673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1331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1331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C9F60AE-D0A4-4D51-8145-87916D93A6B1}" type="slidenum">
              <a:rPr lang="en-GB"/>
              <a:pPr>
                <a:defRPr/>
              </a:pPr>
              <a:t>‹#›</a:t>
            </a:fld>
            <a:endParaRPr lang="en-GB"/>
          </a:p>
        </p:txBody>
      </p:sp>
    </p:spTree>
    <p:extLst>
      <p:ext uri="{BB962C8B-B14F-4D97-AF65-F5344CB8AC3E}">
        <p14:creationId xmlns:p14="http://schemas.microsoft.com/office/powerpoint/2010/main" val="2839663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a:p>
        </p:txBody>
      </p:sp>
      <p:sp>
        <p:nvSpPr>
          <p:cNvPr id="43011" name="Slide Number Placeholder 3"/>
          <p:cNvSpPr>
            <a:spLocks noGrp="1"/>
          </p:cNvSpPr>
          <p:nvPr>
            <p:ph type="sldNum" sz="quarter" idx="5"/>
          </p:nvPr>
        </p:nvSpPr>
        <p:spPr>
          <a:noFill/>
        </p:spPr>
        <p:txBody>
          <a:bodyPr/>
          <a:lstStyle/>
          <a:p>
            <a:fld id="{1AB34C39-4BAC-426A-952E-EB5750B40AEC}" type="slidenum">
              <a:rPr lang="en-GB" smtClean="0"/>
              <a:pPr/>
              <a:t>3</a:t>
            </a:fld>
            <a:endParaRPr lang="en-GB"/>
          </a:p>
        </p:txBody>
      </p:sp>
    </p:spTree>
    <p:extLst>
      <p:ext uri="{BB962C8B-B14F-4D97-AF65-F5344CB8AC3E}">
        <p14:creationId xmlns:p14="http://schemas.microsoft.com/office/powerpoint/2010/main" val="3100709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xfrm>
            <a:off x="917575" y="754063"/>
            <a:ext cx="4962525" cy="3722687"/>
          </a:xfrm>
          <a:solidFill>
            <a:srgbClr val="FFFFFF"/>
          </a:solidFill>
          <a:ln/>
        </p:spPr>
      </p:sp>
      <p:sp>
        <p:nvSpPr>
          <p:cNvPr id="68611" name="Rectangle 2"/>
          <p:cNvSpPr>
            <a:spLocks noGrp="1" noChangeArrowheads="1"/>
          </p:cNvSpPr>
          <p:nvPr>
            <p:ph type="body" idx="1"/>
          </p:nvPr>
        </p:nvSpPr>
        <p:spPr>
          <a:noFill/>
          <a:ln/>
        </p:spPr>
        <p:txBody>
          <a:bodyPr wrap="none" lIns="0" tIns="0" rIns="0" bIns="0" anchor="ctr"/>
          <a:lstStyle/>
          <a:p>
            <a:endParaRPr lang="en-US"/>
          </a:p>
        </p:txBody>
      </p:sp>
    </p:spTree>
    <p:extLst>
      <p:ext uri="{BB962C8B-B14F-4D97-AF65-F5344CB8AC3E}">
        <p14:creationId xmlns:p14="http://schemas.microsoft.com/office/powerpoint/2010/main" val="272645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pPr eaLnBrk="1" hangingPunct="1">
              <a:spcBef>
                <a:spcPct val="0"/>
              </a:spcBef>
            </a:pPr>
            <a:endParaRPr lang="en-US"/>
          </a:p>
        </p:txBody>
      </p:sp>
      <p:sp>
        <p:nvSpPr>
          <p:cNvPr id="38915" name="Header Placeholder 3"/>
          <p:cNvSpPr txBox="1">
            <a:spLocks noGrp="1"/>
          </p:cNvSpPr>
          <p:nvPr/>
        </p:nvSpPr>
        <p:spPr bwMode="auto">
          <a:xfrm>
            <a:off x="0" y="0"/>
            <a:ext cx="2946400" cy="496888"/>
          </a:xfrm>
          <a:prstGeom prst="rect">
            <a:avLst/>
          </a:prstGeom>
          <a:noFill/>
          <a:ln w="9525">
            <a:noFill/>
            <a:miter lim="800000"/>
            <a:headEnd/>
            <a:tailEnd/>
          </a:ln>
        </p:spPr>
        <p:txBody>
          <a:bodyPr/>
          <a:lstStyle/>
          <a:p>
            <a:endParaRPr lang="en-US" sz="1200">
              <a:latin typeface="Calibri" pitchFamily="34" charset="0"/>
            </a:endParaRPr>
          </a:p>
        </p:txBody>
      </p:sp>
      <p:sp>
        <p:nvSpPr>
          <p:cNvPr id="38916" name="Slide Number Placeholder 4"/>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2089584D-8A8A-48A4-A562-736630FD0297}" type="slidenum">
              <a:rPr lang="en-US" sz="1200">
                <a:latin typeface="Calibri" pitchFamily="34" charset="0"/>
              </a:rPr>
              <a:pPr algn="r"/>
              <a:t>5</a:t>
            </a:fld>
            <a:endParaRPr lang="en-US" sz="1200">
              <a:latin typeface="Calibri" pitchFamily="34" charset="0"/>
            </a:endParaRPr>
          </a:p>
        </p:txBody>
      </p:sp>
    </p:spTree>
    <p:extLst>
      <p:ext uri="{BB962C8B-B14F-4D97-AF65-F5344CB8AC3E}">
        <p14:creationId xmlns:p14="http://schemas.microsoft.com/office/powerpoint/2010/main" val="374469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pPr eaLnBrk="1" hangingPunct="1">
              <a:spcBef>
                <a:spcPct val="0"/>
              </a:spcBef>
            </a:pPr>
            <a:endParaRPr lang="en-US"/>
          </a:p>
        </p:txBody>
      </p:sp>
      <p:sp>
        <p:nvSpPr>
          <p:cNvPr id="40963" name="Header Placeholder 3"/>
          <p:cNvSpPr txBox="1">
            <a:spLocks noGrp="1"/>
          </p:cNvSpPr>
          <p:nvPr/>
        </p:nvSpPr>
        <p:spPr bwMode="auto">
          <a:xfrm>
            <a:off x="0" y="0"/>
            <a:ext cx="2946400" cy="496888"/>
          </a:xfrm>
          <a:prstGeom prst="rect">
            <a:avLst/>
          </a:prstGeom>
          <a:noFill/>
          <a:ln w="9525">
            <a:noFill/>
            <a:miter lim="800000"/>
            <a:headEnd/>
            <a:tailEnd/>
          </a:ln>
        </p:spPr>
        <p:txBody>
          <a:bodyPr/>
          <a:lstStyle/>
          <a:p>
            <a:endParaRPr lang="en-US" sz="1200">
              <a:latin typeface="Calibri" pitchFamily="34" charset="0"/>
            </a:endParaRPr>
          </a:p>
        </p:txBody>
      </p:sp>
      <p:sp>
        <p:nvSpPr>
          <p:cNvPr id="40964" name="Slide Number Placeholder 4"/>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B3CCBA99-53AC-4D98-9676-2234B205BC03}" type="slidenum">
              <a:rPr lang="en-US" sz="1200">
                <a:latin typeface="Calibri" pitchFamily="34" charset="0"/>
              </a:rPr>
              <a:pPr algn="r"/>
              <a:t>7</a:t>
            </a:fld>
            <a:endParaRPr lang="en-US" sz="1200">
              <a:latin typeface="Calibri" pitchFamily="34" charset="0"/>
            </a:endParaRPr>
          </a:p>
        </p:txBody>
      </p:sp>
    </p:spTree>
    <p:extLst>
      <p:ext uri="{BB962C8B-B14F-4D97-AF65-F5344CB8AC3E}">
        <p14:creationId xmlns:p14="http://schemas.microsoft.com/office/powerpoint/2010/main" val="773266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pPr eaLnBrk="1" hangingPunct="1">
              <a:spcBef>
                <a:spcPct val="0"/>
              </a:spcBef>
            </a:pPr>
            <a:endParaRPr lang="en-US"/>
          </a:p>
        </p:txBody>
      </p:sp>
      <p:sp>
        <p:nvSpPr>
          <p:cNvPr id="40963" name="Header Placeholder 3"/>
          <p:cNvSpPr txBox="1">
            <a:spLocks noGrp="1"/>
          </p:cNvSpPr>
          <p:nvPr/>
        </p:nvSpPr>
        <p:spPr bwMode="auto">
          <a:xfrm>
            <a:off x="0" y="0"/>
            <a:ext cx="2946400" cy="496888"/>
          </a:xfrm>
          <a:prstGeom prst="rect">
            <a:avLst/>
          </a:prstGeom>
          <a:noFill/>
          <a:ln w="9525">
            <a:noFill/>
            <a:miter lim="800000"/>
            <a:headEnd/>
            <a:tailEnd/>
          </a:ln>
        </p:spPr>
        <p:txBody>
          <a:bodyPr/>
          <a:lstStyle/>
          <a:p>
            <a:endParaRPr lang="en-US" sz="1200">
              <a:latin typeface="Calibri" pitchFamily="34" charset="0"/>
            </a:endParaRPr>
          </a:p>
        </p:txBody>
      </p:sp>
      <p:sp>
        <p:nvSpPr>
          <p:cNvPr id="40964" name="Slide Number Placeholder 4"/>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B3CCBA99-53AC-4D98-9676-2234B205BC03}" type="slidenum">
              <a:rPr lang="en-US" sz="1200">
                <a:latin typeface="Calibri" pitchFamily="34" charset="0"/>
              </a:rPr>
              <a:pPr algn="r"/>
              <a:t>9</a:t>
            </a:fld>
            <a:endParaRPr lang="en-US" sz="1200">
              <a:latin typeface="Calibri" pitchFamily="34" charset="0"/>
            </a:endParaRPr>
          </a:p>
        </p:txBody>
      </p:sp>
    </p:spTree>
    <p:extLst>
      <p:ext uri="{BB962C8B-B14F-4D97-AF65-F5344CB8AC3E}">
        <p14:creationId xmlns:p14="http://schemas.microsoft.com/office/powerpoint/2010/main" val="124437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xfrm>
            <a:off x="917575" y="744538"/>
            <a:ext cx="4960938" cy="3722687"/>
          </a:xfrm>
          <a:ln/>
        </p:spPr>
      </p:sp>
      <p:sp>
        <p:nvSpPr>
          <p:cNvPr id="3" name="Notes Placeholder 2"/>
          <p:cNvSpPr>
            <a:spLocks noGrp="1"/>
          </p:cNvSpPr>
          <p:nvPr>
            <p:ph type="body" idx="1"/>
          </p:nvPr>
        </p:nvSpPr>
        <p:spPr/>
        <p:txBody>
          <a:bodyPr>
            <a:normAutofit fontScale="92500" lnSpcReduction="10000"/>
          </a:bodyPr>
          <a:lstStyle/>
          <a:p>
            <a:pPr>
              <a:defRPr/>
            </a:pPr>
            <a:r>
              <a:rPr lang="en-GB" dirty="0"/>
              <a:t>Amongst the major advantages and successes of OUCAGS is that it ensures strategic assessment of the training needs of the University and NHS.  It provides a single point of contact which has greatly simplified recruitment, monitoring of progress, interactions with clinicians and career advice.  We have helped clinical specialties resolve problems within their training programmes and have established skills training in a way that no single department could </a:t>
            </a:r>
            <a:r>
              <a:rPr lang="en-GB" dirty="0" err="1"/>
              <a:t>organise.An</a:t>
            </a:r>
            <a:r>
              <a:rPr lang="en-GB" dirty="0"/>
              <a:t> initial task when the School started was to identify and meet all of the ACFs and CLs in post to investigate their experience of academic training in Oxford.  They all attended a series of meetings in April 2009 to discuss their training and complete a questionnaire. The results of the survey informed the development of the education and activities programme.  In addition to this the Director of OUCAGS visited Columbia, Weill Cornell, Yale and Harvard Medical Schools to discuss the clinical academic programmes being run in those institutions. This enabled the identification of a number of core principles around which to build a successful programme. A centralised, well-funded, administration with a small team running the programmes.</a:t>
            </a:r>
          </a:p>
          <a:p>
            <a:pPr>
              <a:defRPr/>
            </a:pPr>
            <a:r>
              <a:rPr lang="en-GB" dirty="0"/>
              <a:t>Providing taught courses to ensure high quality research training.</a:t>
            </a:r>
          </a:p>
          <a:p>
            <a:pPr>
              <a:defRPr/>
            </a:pPr>
            <a:r>
              <a:rPr lang="en-GB" dirty="0"/>
              <a:t>Flexibility in the training programme – fit the programme to the individual, understanding both the clinical and research training requirements.</a:t>
            </a:r>
          </a:p>
          <a:p>
            <a:pPr>
              <a:defRPr/>
            </a:pPr>
            <a:r>
              <a:rPr lang="en-GB" dirty="0"/>
              <a:t>Regular meetings with trainees to discuss progress.</a:t>
            </a:r>
          </a:p>
          <a:p>
            <a:pPr>
              <a:defRPr/>
            </a:pPr>
            <a:r>
              <a:rPr lang="en-GB" dirty="0"/>
              <a:t>A thriving programme of seminars and informal activities to build a community ethos and esprit de corps.</a:t>
            </a:r>
          </a:p>
          <a:p>
            <a:pPr>
              <a:defRPr/>
            </a:pPr>
            <a:r>
              <a:rPr lang="en-GB" dirty="0"/>
              <a:t>Offering opportunities for research projects to medical students and non-academic PG trainees.</a:t>
            </a:r>
          </a:p>
          <a:p>
            <a:pPr>
              <a:defRPr/>
            </a:pPr>
            <a:r>
              <a:rPr lang="en-GB" dirty="0"/>
              <a:t>Mentoring, support and career advice for trainees as their career develops.</a:t>
            </a:r>
          </a:p>
          <a:p>
            <a:pPr>
              <a:defRPr/>
            </a:pPr>
            <a:r>
              <a:rPr lang="en-GB" dirty="0"/>
              <a:t>Identifying talent early and nurturing it. </a:t>
            </a:r>
          </a:p>
          <a:p>
            <a:pPr>
              <a:defRPr/>
            </a:pPr>
            <a:r>
              <a:rPr lang="en-GB" dirty="0"/>
              <a:t>Involving alumni to act as role models.</a:t>
            </a:r>
          </a:p>
          <a:p>
            <a:pPr>
              <a:defRPr/>
            </a:pPr>
            <a:endParaRPr lang="en-GB" dirty="0"/>
          </a:p>
          <a:p>
            <a:pPr>
              <a:defRPr/>
            </a:pPr>
            <a:endParaRPr lang="en-GB" dirty="0"/>
          </a:p>
          <a:p>
            <a:pPr>
              <a:defRPr/>
            </a:pPr>
            <a:endParaRPr lang="en-GB" dirty="0"/>
          </a:p>
        </p:txBody>
      </p:sp>
      <p:sp>
        <p:nvSpPr>
          <p:cNvPr id="48131" name="Slide Number Placeholder 3"/>
          <p:cNvSpPr>
            <a:spLocks noGrp="1"/>
          </p:cNvSpPr>
          <p:nvPr>
            <p:ph type="sldNum" sz="quarter" idx="5"/>
          </p:nvPr>
        </p:nvSpPr>
        <p:spPr>
          <a:noFill/>
        </p:spPr>
        <p:txBody>
          <a:bodyPr/>
          <a:lstStyle/>
          <a:p>
            <a:fld id="{4D3A374C-47EF-43E1-AD07-E685511939EE}" type="slidenum">
              <a:rPr lang="en-GB" smtClean="0"/>
              <a:pPr/>
              <a:t>11</a:t>
            </a:fld>
            <a:endParaRPr lang="en-GB"/>
          </a:p>
        </p:txBody>
      </p:sp>
    </p:spTree>
    <p:extLst>
      <p:ext uri="{BB962C8B-B14F-4D97-AF65-F5344CB8AC3E}">
        <p14:creationId xmlns:p14="http://schemas.microsoft.com/office/powerpoint/2010/main" val="3989948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9" descr="Recruiter's Group slides"/>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4" name="Picture 11" descr="http://www.careworld.net/blogs/media/blogs/careworld_opinion/singapore-doctors-logo.jpg"/>
          <p:cNvPicPr>
            <a:picLocks noChangeAspect="1" noChangeArrowheads="1"/>
          </p:cNvPicPr>
          <p:nvPr userDrawn="1"/>
        </p:nvPicPr>
        <p:blipFill>
          <a:blip r:embed="rId3"/>
          <a:srcRect/>
          <a:stretch>
            <a:fillRect/>
          </a:stretch>
        </p:blipFill>
        <p:spPr bwMode="auto">
          <a:xfrm>
            <a:off x="860425" y="4953000"/>
            <a:ext cx="1441450" cy="1441450"/>
          </a:xfrm>
          <a:prstGeom prst="rect">
            <a:avLst/>
          </a:prstGeom>
          <a:noFill/>
          <a:ln w="9525">
            <a:noFill/>
            <a:miter lim="800000"/>
            <a:headEnd/>
            <a:tailEnd/>
          </a:ln>
        </p:spPr>
      </p:pic>
      <p:pic>
        <p:nvPicPr>
          <p:cNvPr id="5" name="Picture 13" descr="http://www.jobsnewswire.com/news_imgs/Doctor_1581_18529027_0_0_7006009_300.jpg"/>
          <p:cNvPicPr>
            <a:picLocks noChangeAspect="1" noChangeArrowheads="1"/>
          </p:cNvPicPr>
          <p:nvPr userDrawn="1"/>
        </p:nvPicPr>
        <p:blipFill>
          <a:blip r:embed="rId4"/>
          <a:srcRect/>
          <a:stretch>
            <a:fillRect/>
          </a:stretch>
        </p:blipFill>
        <p:spPr bwMode="auto">
          <a:xfrm>
            <a:off x="6851650" y="493713"/>
            <a:ext cx="1393825" cy="1393825"/>
          </a:xfrm>
          <a:prstGeom prst="rect">
            <a:avLst/>
          </a:prstGeom>
          <a:noFill/>
          <a:ln w="9525">
            <a:noFill/>
            <a:miter lim="800000"/>
            <a:headEnd/>
            <a:tailEnd/>
          </a:ln>
        </p:spPr>
      </p:pic>
      <p:sp>
        <p:nvSpPr>
          <p:cNvPr id="6" name="Rectangle 15"/>
          <p:cNvSpPr>
            <a:spLocks noChangeArrowheads="1"/>
          </p:cNvSpPr>
          <p:nvPr userDrawn="1"/>
        </p:nvSpPr>
        <p:spPr bwMode="auto">
          <a:xfrm>
            <a:off x="3892550" y="4983163"/>
            <a:ext cx="2882900" cy="1368425"/>
          </a:xfrm>
          <a:prstGeom prst="rect">
            <a:avLst/>
          </a:prstGeom>
          <a:solidFill>
            <a:srgbClr val="002B5A"/>
          </a:solidFill>
          <a:ln w="9525">
            <a:noFill/>
            <a:miter lim="800000"/>
            <a:headEnd/>
            <a:tailEnd/>
          </a:ln>
          <a:effectLst/>
        </p:spPr>
        <p:txBody>
          <a:bodyPr wrap="none" anchor="ctr"/>
          <a:lstStyle/>
          <a:p>
            <a:pPr algn="ctr">
              <a:defRPr/>
            </a:pPr>
            <a:endParaRPr lang="en-US" sz="2400">
              <a:solidFill>
                <a:schemeClr val="accent2"/>
              </a:solidFill>
              <a:latin typeface="Times New Roman" pitchFamily="18" charset="0"/>
            </a:endParaRPr>
          </a:p>
        </p:txBody>
      </p:sp>
      <p:pic>
        <p:nvPicPr>
          <p:cNvPr id="7" name="Picture 2"/>
          <p:cNvPicPr>
            <a:picLocks noChangeAspect="1" noChangeArrowheads="1"/>
          </p:cNvPicPr>
          <p:nvPr userDrawn="1"/>
        </p:nvPicPr>
        <p:blipFill>
          <a:blip r:embed="rId5"/>
          <a:srcRect r="1656" b="5882"/>
          <a:stretch>
            <a:fillRect/>
          </a:stretch>
        </p:blipFill>
        <p:spPr bwMode="auto">
          <a:xfrm>
            <a:off x="2438400" y="2700338"/>
            <a:ext cx="4267200" cy="819150"/>
          </a:xfrm>
          <a:prstGeom prst="rect">
            <a:avLst/>
          </a:prstGeom>
          <a:noFill/>
          <a:ln w="9525">
            <a:noFill/>
            <a:miter lim="800000"/>
            <a:headEnd/>
            <a:tailEnd/>
          </a:ln>
        </p:spPr>
      </p:pic>
      <p:sp>
        <p:nvSpPr>
          <p:cNvPr id="10" name="Content Placeholder 9"/>
          <p:cNvSpPr>
            <a:spLocks noGrp="1"/>
          </p:cNvSpPr>
          <p:nvPr>
            <p:ph sz="quarter" idx="10"/>
          </p:nvPr>
        </p:nvSpPr>
        <p:spPr>
          <a:xfrm>
            <a:off x="2438400" y="3520433"/>
            <a:ext cx="4267200" cy="1432567"/>
          </a:xfrm>
          <a:solidFill>
            <a:schemeClr val="bg1"/>
          </a:solidFill>
        </p:spPr>
        <p:txBody>
          <a:bodyPr/>
          <a:lstStyle>
            <a:lvl1pPr>
              <a:buNone/>
              <a:defRPr sz="3600" b="1" baseline="0">
                <a:solidFill>
                  <a:schemeClr val="accent2">
                    <a:lumMod val="50000"/>
                  </a:schemeClr>
                </a:solidFill>
              </a:defRPr>
            </a:lvl1pPr>
          </a:lstStyle>
          <a:p>
            <a:pPr lvl="0"/>
            <a:r>
              <a:rPr lang="en-US"/>
              <a:t>Click to edit Master text styles</a:t>
            </a:r>
          </a:p>
          <a:p>
            <a:pPr lvl="1"/>
            <a:r>
              <a:rPr lang="en-US"/>
              <a:t>Second level</a:t>
            </a:r>
          </a:p>
        </p:txBody>
      </p:sp>
      <p:pic>
        <p:nvPicPr>
          <p:cNvPr id="8" name="Picture 18" descr="ox_brand"/>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851651" y="4972169"/>
            <a:ext cx="1393824" cy="13904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p:txBody>
          <a:bodyPr/>
          <a:lstStyle>
            <a:lvl1pPr>
              <a:defRPr/>
            </a:lvl1pPr>
          </a:lstStyle>
          <a:p>
            <a:pPr>
              <a:defRPr/>
            </a:pPr>
            <a:fld id="{689A5040-095D-495D-B8A0-78CCAC37EA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238250"/>
            <a:ext cx="1990725" cy="4629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0075" y="1238250"/>
            <a:ext cx="5819775" cy="4629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p:txBody>
          <a:bodyPr/>
          <a:lstStyle>
            <a:lvl1pPr>
              <a:defRPr/>
            </a:lvl1pPr>
          </a:lstStyle>
          <a:p>
            <a:pPr>
              <a:defRPr/>
            </a:pPr>
            <a:fld id="{93B4719C-B4F2-41E0-A5BD-4305D4CC2E4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8CC6EE-B7F4-46C8-B624-2682FA0FDA2C}"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349720-C31E-46CD-A60D-E0E3D959DD89}"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312515-DDA3-46D9-A6ED-7A8D25872753}"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8962003-33D8-4B5F-8CE7-5BF346A2FA1C}"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B48369F-43B0-4211-B885-663DD23BD2AC}"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C276AF4-82F5-4265-B871-1CE6B41566A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A6C94C8-C3F9-458C-94DA-19E081451A01}"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165E88-972D-4E59-BB30-D7829C0A0DE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r="1656" b="5882"/>
          <a:stretch>
            <a:fillRect/>
          </a:stretch>
        </p:blipFill>
        <p:spPr bwMode="auto">
          <a:xfrm>
            <a:off x="331788" y="231775"/>
            <a:ext cx="3962400" cy="762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300913" y="6486525"/>
            <a:ext cx="1638300" cy="646113"/>
          </a:xfrm>
        </p:spPr>
        <p:txBody>
          <a:bodyPr/>
          <a:lstStyle>
            <a:lvl1pPr>
              <a:defRPr/>
            </a:lvl1pPr>
          </a:lstStyle>
          <a:p>
            <a:pPr>
              <a:defRPr/>
            </a:pPr>
            <a:endParaRPr lang="en-GB"/>
          </a:p>
        </p:txBody>
      </p:sp>
      <p:pic>
        <p:nvPicPr>
          <p:cNvPr id="6" name="Picture 18" descr="ox_bran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94613" y="126440"/>
            <a:ext cx="944600" cy="942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D23D998-127C-4ABF-B1C3-26882E86A484}"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0ACD738-3BF3-42B8-BE9A-49AAC81C3DFA}"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FC37E5-82B4-47FC-BDA7-06E6B1C340F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0977" y="-34893"/>
            <a:ext cx="9154977"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1748040" y="-508517"/>
            <a:ext cx="8489684"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324000" y="1002269"/>
            <a:ext cx="3482890" cy="2507695"/>
          </a:xfrm>
          <a:prstGeom prst="rect">
            <a:avLst/>
          </a:prstGeom>
        </p:spPr>
        <p:txBody>
          <a:bodyPr lIns="0" tIns="0" rIns="0" bIns="0" anchor="b">
            <a:noAutofit/>
          </a:bodyPr>
          <a:lstStyle>
            <a:lvl1pPr algn="l">
              <a:defRPr sz="4050" b="1" spc="-23"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324001" y="3600001"/>
            <a:ext cx="5979788" cy="1024967"/>
          </a:xfrm>
          <a:prstGeom prst="rect">
            <a:avLst/>
          </a:prstGeom>
        </p:spPr>
        <p:txBody>
          <a:bodyPr lIns="0" tIns="0" rIns="0" bIns="0">
            <a:normAutofit/>
          </a:bodyPr>
          <a:lstStyle>
            <a:lvl1pPr marL="0" indent="0" algn="l">
              <a:buNone/>
              <a:defRPr sz="2100">
                <a:solidFill>
                  <a:schemeClr val="accent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6457950" y="6356351"/>
            <a:ext cx="225171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2418836" y="6017741"/>
            <a:ext cx="0" cy="0"/>
          </a:xfrm>
          <a:prstGeom prst="rect">
            <a:avLst/>
          </a:prstGeom>
          <a:noFill/>
        </p:spPr>
        <p:txBody>
          <a:bodyPr wrap="none" lIns="0" tIns="0" rIns="0" bIns="0" rtlCol="0">
            <a:noAutofit/>
          </a:bodyPr>
          <a:lstStyle/>
          <a:p>
            <a:endParaRPr lang="en-GB" sz="9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324000" y="5760000"/>
            <a:ext cx="4694635" cy="488950"/>
          </a:xfrm>
          <a:prstGeom prst="rect">
            <a:avLst/>
          </a:prstGeom>
        </p:spPr>
        <p:txBody>
          <a:bodyPr lIns="0" tIns="0" rIns="0" bIns="0">
            <a:normAutofit/>
          </a:bodyPr>
          <a:lstStyle>
            <a:lvl1pPr marL="0" indent="0">
              <a:lnSpc>
                <a:spcPct val="100000"/>
              </a:lnSpc>
              <a:spcBef>
                <a:spcPts val="0"/>
              </a:spcBef>
              <a:buNone/>
              <a:defRPr sz="1800">
                <a:solidFill>
                  <a:schemeClr val="accent6"/>
                </a:solidFill>
              </a:defRPr>
            </a:lvl1pPr>
            <a:lvl2pPr marL="267891" indent="0">
              <a:buNone/>
              <a:defRPr>
                <a:solidFill>
                  <a:schemeClr val="accent2"/>
                </a:solidFill>
              </a:defRPr>
            </a:lvl2pPr>
            <a:lvl3pPr marL="535781" indent="0">
              <a:buNone/>
              <a:defRPr>
                <a:solidFill>
                  <a:schemeClr val="accent2"/>
                </a:solidFill>
              </a:defRPr>
            </a:lvl3pPr>
            <a:lvl4pPr marL="810815" indent="0">
              <a:buNone/>
              <a:defRPr>
                <a:solidFill>
                  <a:schemeClr val="accent2"/>
                </a:solidFill>
              </a:defRPr>
            </a:lvl4pPr>
            <a:lvl5pPr marL="1078706"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6925090" y="5486400"/>
            <a:ext cx="184731" cy="184666"/>
          </a:xfrm>
          <a:prstGeom prst="rect">
            <a:avLst/>
          </a:prstGeom>
          <a:noFill/>
        </p:spPr>
        <p:txBody>
          <a:bodyPr wrap="none" rtlCol="0">
            <a:spAutoFit/>
          </a:bodyPr>
          <a:lstStyle/>
          <a:p>
            <a:endParaRPr lang="en-US" sz="600"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7913284" y="364426"/>
            <a:ext cx="906716" cy="979789"/>
          </a:xfrm>
          <a:prstGeom prst="rect">
            <a:avLst/>
          </a:prstGeom>
        </p:spPr>
      </p:pic>
    </p:spTree>
    <p:extLst>
      <p:ext uri="{BB962C8B-B14F-4D97-AF65-F5344CB8AC3E}">
        <p14:creationId xmlns:p14="http://schemas.microsoft.com/office/powerpoint/2010/main" val="19225680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685800" y="2057400"/>
            <a:ext cx="3429000" cy="3124200"/>
          </a:xfrm>
        </p:spPr>
        <p:txBody>
          <a:bodyPr>
            <a:normAutofit/>
          </a:bodyPr>
          <a:lstStyle>
            <a:lvl1pPr>
              <a:buNone/>
              <a:defRPr sz="140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11"/>
          <p:cNvSpPr>
            <a:spLocks noGrp="1"/>
          </p:cNvSpPr>
          <p:nvPr>
            <p:ph type="body" sz="quarter" idx="11"/>
          </p:nvPr>
        </p:nvSpPr>
        <p:spPr>
          <a:xfrm>
            <a:off x="4724400" y="2057400"/>
            <a:ext cx="3429000" cy="3124200"/>
          </a:xfrm>
        </p:spPr>
        <p:txBody>
          <a:bodyPr>
            <a:normAutofit/>
          </a:bodyPr>
          <a:lstStyle>
            <a:lvl1pPr>
              <a:buNone/>
              <a:defRPr sz="140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a:xfrm>
            <a:off x="681487" y="1066800"/>
            <a:ext cx="7471913" cy="922338"/>
          </a:xfrm>
          <a:prstGeom prst="rect">
            <a:avLst/>
          </a:prstGeom>
        </p:spPr>
        <p:txBody>
          <a:bodyPr vert="horz"/>
          <a:lstStyle>
            <a:lvl1pPr algn="l">
              <a:defRPr sz="4800">
                <a:solidFill>
                  <a:srgbClr val="009CD5"/>
                </a:solidFill>
                <a:latin typeface="Frutiga"/>
                <a:cs typeface="Frutiga"/>
              </a:defRPr>
            </a:lvl1pPr>
          </a:lstStyle>
          <a:p>
            <a:r>
              <a:rPr lang="en-US"/>
              <a:t>Click to edit Master title style</a:t>
            </a:r>
            <a:endParaRPr lang="en-US" dirty="0"/>
          </a:p>
        </p:txBody>
      </p:sp>
    </p:spTree>
    <p:extLst>
      <p:ext uri="{BB962C8B-B14F-4D97-AF65-F5344CB8AC3E}">
        <p14:creationId xmlns:p14="http://schemas.microsoft.com/office/powerpoint/2010/main" val="36559443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Text Placeholder 11"/>
          <p:cNvSpPr>
            <a:spLocks noGrp="1"/>
          </p:cNvSpPr>
          <p:nvPr>
            <p:ph type="body" sz="quarter" idx="11"/>
          </p:nvPr>
        </p:nvSpPr>
        <p:spPr>
          <a:xfrm>
            <a:off x="683568" y="2254002"/>
            <a:ext cx="3429000" cy="2349996"/>
          </a:xfrm>
        </p:spPr>
        <p:txBody>
          <a:bodyPr>
            <a:normAutofit/>
          </a:bodyPr>
          <a:lstStyle>
            <a:lvl1pPr>
              <a:buFont typeface="Arial" pitchFamily="34" charset="0"/>
              <a:buChar char="•"/>
              <a:defRPr sz="1400" baseline="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endParaRPr lang="en-US" dirty="0"/>
          </a:p>
        </p:txBody>
      </p:sp>
      <p:sp>
        <p:nvSpPr>
          <p:cNvPr id="7" name="Title 8"/>
          <p:cNvSpPr>
            <a:spLocks noGrp="1"/>
          </p:cNvSpPr>
          <p:nvPr>
            <p:ph type="title"/>
          </p:nvPr>
        </p:nvSpPr>
        <p:spPr>
          <a:xfrm>
            <a:off x="762000" y="1066800"/>
            <a:ext cx="7471913" cy="922338"/>
          </a:xfrm>
          <a:prstGeom prst="rect">
            <a:avLst/>
          </a:prstGeom>
        </p:spPr>
        <p:txBody>
          <a:bodyPr vert="horz"/>
          <a:lstStyle>
            <a:lvl1pPr marL="0" marR="0" indent="0" algn="l" defTabSz="914400" rtl="0" eaLnBrk="1" fontAlgn="base" latinLnBrk="0" hangingPunct="1">
              <a:lnSpc>
                <a:spcPct val="100000"/>
              </a:lnSpc>
              <a:spcBef>
                <a:spcPct val="0"/>
              </a:spcBef>
              <a:spcAft>
                <a:spcPct val="0"/>
              </a:spcAft>
              <a:tabLst/>
              <a:defRPr kumimoji="0" lang="en-GB" sz="3200" b="1" i="0" u="none" strike="noStrike" kern="0" cap="none" spc="0" normalizeH="0" baseline="0" noProof="0">
                <a:ln>
                  <a:noFill/>
                </a:ln>
                <a:solidFill>
                  <a:srgbClr val="002E5C"/>
                </a:solidFill>
                <a:effectLst/>
                <a:uLnTx/>
                <a:uFillTx/>
              </a:defRPr>
            </a:lvl1pPr>
          </a:lstStyle>
          <a:p>
            <a:pPr lvl="0"/>
            <a:endParaRPr lang="en-GB" noProof="0" dirty="0"/>
          </a:p>
        </p:txBody>
      </p:sp>
    </p:spTree>
    <p:extLst>
      <p:ext uri="{BB962C8B-B14F-4D97-AF65-F5344CB8AC3E}">
        <p14:creationId xmlns:p14="http://schemas.microsoft.com/office/powerpoint/2010/main" val="18088782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5105400" y="2507397"/>
            <a:ext cx="3124200" cy="2590800"/>
          </a:xfrm>
        </p:spPr>
        <p:txBody>
          <a:bodyPr rtlCol="0">
            <a:normAutofit/>
          </a:bodyPr>
          <a:lstStyle/>
          <a:p>
            <a:pPr lvl="0"/>
            <a:endParaRPr lang="en-US" noProof="0"/>
          </a:p>
        </p:txBody>
      </p:sp>
      <p:sp>
        <p:nvSpPr>
          <p:cNvPr id="18" name="Text Placeholder 11"/>
          <p:cNvSpPr>
            <a:spLocks noGrp="1"/>
          </p:cNvSpPr>
          <p:nvPr>
            <p:ph type="body" sz="quarter" idx="11"/>
          </p:nvPr>
        </p:nvSpPr>
        <p:spPr>
          <a:xfrm>
            <a:off x="762000" y="2126397"/>
            <a:ext cx="3429000" cy="2971800"/>
          </a:xfrm>
        </p:spPr>
        <p:txBody>
          <a:bodyPr>
            <a:normAutofit/>
          </a:bodyPr>
          <a:lstStyle>
            <a:lvl1pPr>
              <a:buNone/>
              <a:defRPr sz="1400" baseline="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8"/>
          <p:cNvSpPr>
            <a:spLocks noGrp="1"/>
          </p:cNvSpPr>
          <p:nvPr>
            <p:ph type="title"/>
          </p:nvPr>
        </p:nvSpPr>
        <p:spPr>
          <a:xfrm>
            <a:off x="762000" y="1066800"/>
            <a:ext cx="7471913" cy="922338"/>
          </a:xfrm>
          <a:prstGeom prst="rect">
            <a:avLst/>
          </a:prstGeom>
        </p:spPr>
        <p:txBody>
          <a:bodyPr vert="horz"/>
          <a:lstStyle>
            <a:lvl1pPr algn="l">
              <a:defRPr sz="4800">
                <a:solidFill>
                  <a:srgbClr val="009CD5"/>
                </a:solidFill>
                <a:latin typeface="Frutiga"/>
                <a:cs typeface="Frutiga"/>
              </a:defRPr>
            </a:lvl1pPr>
          </a:lstStyle>
          <a:p>
            <a:r>
              <a:rPr lang="en-US"/>
              <a:t>Click to edit Master title style</a:t>
            </a:r>
            <a:endParaRPr lang="en-US" dirty="0"/>
          </a:p>
        </p:txBody>
      </p:sp>
    </p:spTree>
    <p:extLst>
      <p:ext uri="{BB962C8B-B14F-4D97-AF65-F5344CB8AC3E}">
        <p14:creationId xmlns:p14="http://schemas.microsoft.com/office/powerpoint/2010/main" val="199619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219200"/>
            <a:ext cx="7772400" cy="1143000"/>
          </a:xfrm>
          <a:prstGeom prst="rect">
            <a:avLst/>
          </a:prstGeom>
        </p:spPr>
        <p:txBody>
          <a:bodyPr anchor="t"/>
          <a:lstStyle>
            <a:lvl1pPr algn="l">
              <a:defRPr sz="4800" b="1" cap="none">
                <a:solidFill>
                  <a:srgbClr val="009CD5"/>
                </a:solidFill>
                <a:latin typeface="Frutiga"/>
                <a:cs typeface="Frutiga"/>
              </a:defRPr>
            </a:lvl1pPr>
          </a:lstStyle>
          <a:p>
            <a:r>
              <a:rPr lang="en-US"/>
              <a:t>Click to edit Master title style</a:t>
            </a:r>
            <a:endParaRPr lang="en-US" dirty="0"/>
          </a:p>
        </p:txBody>
      </p:sp>
    </p:spTree>
    <p:extLst>
      <p:ext uri="{BB962C8B-B14F-4D97-AF65-F5344CB8AC3E}">
        <p14:creationId xmlns:p14="http://schemas.microsoft.com/office/powerpoint/2010/main" val="4194331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926600" cy="990600"/>
          </a:xfrm>
          <a:prstGeom prst="rect">
            <a:avLst/>
          </a:prstGeom>
        </p:spPr>
        <p:txBody>
          <a:bodyPr/>
          <a:lstStyle>
            <a:lvl1pPr algn="l">
              <a:defRPr sz="4800" b="1">
                <a:solidFill>
                  <a:srgbClr val="009CD5"/>
                </a:solidFill>
                <a:latin typeface="Frutiga "/>
                <a:cs typeface="Frutiga "/>
              </a:defRPr>
            </a:lvl1pPr>
          </a:lstStyle>
          <a:p>
            <a:r>
              <a:rPr lang="en-US"/>
              <a:t>Click to edit Master title style</a:t>
            </a:r>
            <a:endParaRPr lang="en-US" dirty="0"/>
          </a:p>
        </p:txBody>
      </p:sp>
      <p:sp>
        <p:nvSpPr>
          <p:cNvPr id="3" name="Content Placeholder 2"/>
          <p:cNvSpPr>
            <a:spLocks noGrp="1"/>
          </p:cNvSpPr>
          <p:nvPr>
            <p:ph sz="half" idx="1"/>
          </p:nvPr>
        </p:nvSpPr>
        <p:spPr>
          <a:xfrm>
            <a:off x="762000" y="2133600"/>
            <a:ext cx="3886200" cy="3352800"/>
          </a:xfrm>
        </p:spPr>
        <p:txBody>
          <a:bodyPr>
            <a:normAutofit/>
          </a:bodyPr>
          <a:lstStyle>
            <a:lvl1pPr>
              <a:defRPr sz="1400">
                <a:solidFill>
                  <a:srgbClr val="000000"/>
                </a:solidFill>
                <a:latin typeface="FRutiga"/>
                <a:cs typeface="FRutiga"/>
              </a:defRPr>
            </a:lvl1pPr>
            <a:lvl2pPr>
              <a:defRPr sz="1400">
                <a:solidFill>
                  <a:srgbClr val="000000"/>
                </a:solidFill>
                <a:latin typeface="FRutiga"/>
                <a:cs typeface="FRutiga"/>
              </a:defRPr>
            </a:lvl2pPr>
            <a:lvl3pPr>
              <a:defRPr sz="1400">
                <a:solidFill>
                  <a:srgbClr val="000000"/>
                </a:solidFill>
                <a:latin typeface="FRutiga"/>
                <a:cs typeface="FRutiga"/>
              </a:defRPr>
            </a:lvl3pPr>
            <a:lvl4pPr>
              <a:defRPr sz="1400">
                <a:solidFill>
                  <a:srgbClr val="000000"/>
                </a:solidFill>
                <a:latin typeface="FRutiga"/>
                <a:cs typeface="FRutiga"/>
              </a:defRPr>
            </a:lvl4pPr>
            <a:lvl5pPr>
              <a:defRPr sz="1400">
                <a:solidFill>
                  <a:srgbClr val="000000"/>
                </a:solidFill>
                <a:latin typeface="FRutiga"/>
                <a:cs typeface="FRutig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800600" y="2133599"/>
            <a:ext cx="3888000" cy="3348000"/>
          </a:xfrm>
        </p:spPr>
        <p:txBody>
          <a:bodyPr>
            <a:normAutofit/>
          </a:bodyPr>
          <a:lstStyle>
            <a:lvl1pPr>
              <a:defRPr sz="1400">
                <a:solidFill>
                  <a:srgbClr val="000000"/>
                </a:solidFill>
                <a:latin typeface="FRutiga"/>
                <a:cs typeface="FRutiga"/>
              </a:defRPr>
            </a:lvl1pPr>
            <a:lvl2pPr>
              <a:defRPr sz="1400">
                <a:solidFill>
                  <a:srgbClr val="000000"/>
                </a:solidFill>
                <a:latin typeface="FRutiga"/>
                <a:cs typeface="FRutiga"/>
              </a:defRPr>
            </a:lvl2pPr>
            <a:lvl3pPr>
              <a:defRPr sz="1400">
                <a:solidFill>
                  <a:srgbClr val="000000"/>
                </a:solidFill>
                <a:latin typeface="FRutiga"/>
                <a:cs typeface="FRutiga"/>
              </a:defRPr>
            </a:lvl3pPr>
            <a:lvl4pPr>
              <a:defRPr sz="1400">
                <a:solidFill>
                  <a:srgbClr val="000000"/>
                </a:solidFill>
                <a:latin typeface="FRutiga"/>
                <a:cs typeface="FRutiga"/>
              </a:defRPr>
            </a:lvl4pPr>
            <a:lvl5pPr>
              <a:defRPr sz="1400">
                <a:solidFill>
                  <a:srgbClr val="000000"/>
                </a:solidFill>
                <a:latin typeface="FRutiga"/>
                <a:cs typeface="FRutig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94702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ubtitle 2"/>
          <p:cNvSpPr txBox="1">
            <a:spLocks/>
          </p:cNvSpPr>
          <p:nvPr userDrawn="1"/>
        </p:nvSpPr>
        <p:spPr>
          <a:xfrm>
            <a:off x="839788" y="2057400"/>
            <a:ext cx="7464425" cy="3100388"/>
          </a:xfrm>
          <a:prstGeom prst="rect">
            <a:avLst/>
          </a:prstGeom>
        </p:spPr>
        <p:txBody>
          <a:bodyPr>
            <a:normAutofit fontScale="47500" lnSpcReduction="20000"/>
          </a:bodyPr>
          <a:lstStyle/>
          <a:p>
            <a:pPr algn="ctr" defTabSz="457200" fontAlgn="auto">
              <a:spcBef>
                <a:spcPct val="20000"/>
              </a:spcBef>
              <a:spcAft>
                <a:spcPts val="0"/>
              </a:spcAft>
              <a:buFont typeface="Arial"/>
              <a:buNone/>
              <a:defRPr/>
            </a:pPr>
            <a:r>
              <a:rPr lang="en-US" sz="8400" b="1" dirty="0">
                <a:solidFill>
                  <a:srgbClr val="FFFFFF"/>
                </a:solidFill>
                <a:latin typeface="Frutiga"/>
                <a:cs typeface="Frutiga"/>
              </a:rPr>
              <a:t>Academic School:</a:t>
            </a:r>
          </a:p>
          <a:p>
            <a:pPr algn="ctr" defTabSz="457200" fontAlgn="auto">
              <a:spcBef>
                <a:spcPct val="20000"/>
              </a:spcBef>
              <a:spcAft>
                <a:spcPts val="0"/>
              </a:spcAft>
              <a:buFont typeface="Arial"/>
              <a:buNone/>
              <a:defRPr/>
            </a:pPr>
            <a:endParaRPr lang="en-US" sz="6600" dirty="0">
              <a:solidFill>
                <a:srgbClr val="FFFFFF"/>
              </a:solidFill>
              <a:latin typeface="Frutiga"/>
              <a:cs typeface="Frutiga"/>
            </a:endParaRPr>
          </a:p>
          <a:p>
            <a:pPr algn="ctr" defTabSz="457200" fontAlgn="auto">
              <a:spcBef>
                <a:spcPct val="20000"/>
              </a:spcBef>
              <a:spcAft>
                <a:spcPts val="0"/>
              </a:spcAft>
              <a:buFont typeface="Arial"/>
              <a:buNone/>
              <a:defRPr/>
            </a:pPr>
            <a:r>
              <a:rPr lang="en-US" sz="6900" dirty="0">
                <a:solidFill>
                  <a:srgbClr val="FFFFFF"/>
                </a:solidFill>
                <a:latin typeface="Frutiga"/>
                <a:cs typeface="Frutiga"/>
              </a:rPr>
              <a:t>Oxford University Clinical Academic Graduate School</a:t>
            </a:r>
          </a:p>
          <a:p>
            <a:pPr algn="ctr" defTabSz="457200" fontAlgn="auto">
              <a:spcBef>
                <a:spcPct val="20000"/>
              </a:spcBef>
              <a:spcAft>
                <a:spcPts val="0"/>
              </a:spcAft>
              <a:buFont typeface="Arial"/>
              <a:buNone/>
              <a:defRPr/>
            </a:pPr>
            <a:r>
              <a:rPr lang="en-US" sz="6900" dirty="0">
                <a:solidFill>
                  <a:srgbClr val="FFFFFF"/>
                </a:solidFill>
                <a:latin typeface="Frutiga"/>
                <a:cs typeface="Frutiga"/>
              </a:rPr>
              <a:t>(OUCAGS)</a:t>
            </a:r>
          </a:p>
          <a:p>
            <a:pPr algn="ctr" defTabSz="457200" fontAlgn="auto">
              <a:spcBef>
                <a:spcPct val="20000"/>
              </a:spcBef>
              <a:spcAft>
                <a:spcPts val="0"/>
              </a:spcAft>
              <a:buFont typeface="Arial"/>
              <a:buNone/>
              <a:defRPr/>
            </a:pPr>
            <a:r>
              <a:rPr lang="en-US" sz="6600" dirty="0">
                <a:solidFill>
                  <a:srgbClr val="FFFFFF"/>
                </a:solidFill>
                <a:latin typeface="Frutiga"/>
                <a:cs typeface="Frutiga"/>
              </a:rPr>
              <a:t> </a:t>
            </a:r>
          </a:p>
          <a:p>
            <a:pPr algn="ctr" defTabSz="457200" fontAlgn="auto">
              <a:spcBef>
                <a:spcPct val="20000"/>
              </a:spcBef>
              <a:spcAft>
                <a:spcPts val="0"/>
              </a:spcAft>
              <a:buFont typeface="Arial"/>
              <a:buNone/>
              <a:defRPr/>
            </a:pPr>
            <a:endParaRPr lang="en-US" sz="4000" dirty="0">
              <a:solidFill>
                <a:srgbClr val="FFFFFF"/>
              </a:solidFill>
              <a:latin typeface="Frutiga"/>
              <a:cs typeface="Frutiga"/>
            </a:endParaRPr>
          </a:p>
        </p:txBody>
      </p:sp>
    </p:spTree>
    <p:extLst>
      <p:ext uri="{BB962C8B-B14F-4D97-AF65-F5344CB8AC3E}">
        <p14:creationId xmlns:p14="http://schemas.microsoft.com/office/powerpoint/2010/main" val="193674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38417D79-BC1D-448F-BE50-6193152A51DC}" type="slidenum">
              <a:rPr lang="en-GB"/>
              <a:pPr>
                <a:defRPr/>
              </a:pPr>
              <a:t>‹#›</a:t>
            </a:fld>
            <a:endParaRPr lang="en-GB"/>
          </a:p>
        </p:txBody>
      </p:sp>
      <p:pic>
        <p:nvPicPr>
          <p:cNvPr id="5" name="Picture 2"/>
          <p:cNvPicPr>
            <a:picLocks noChangeAspect="1" noChangeArrowheads="1"/>
          </p:cNvPicPr>
          <p:nvPr userDrawn="1"/>
        </p:nvPicPr>
        <p:blipFill>
          <a:blip r:embed="rId2"/>
          <a:srcRect r="1656" b="5882"/>
          <a:stretch>
            <a:fillRect/>
          </a:stretch>
        </p:blipFill>
        <p:spPr bwMode="auto">
          <a:xfrm>
            <a:off x="331788" y="231775"/>
            <a:ext cx="3962400" cy="762000"/>
          </a:xfrm>
          <a:prstGeom prst="rect">
            <a:avLst/>
          </a:prstGeom>
          <a:noFill/>
          <a:ln w="9525">
            <a:noFill/>
            <a:miter lim="800000"/>
            <a:headEnd/>
            <a:tailEnd/>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0075" y="1238250"/>
            <a:ext cx="7962900" cy="914400"/>
          </a:xfrm>
          <a:prstGeom prst="rect">
            <a:avLst/>
          </a:prstGeom>
        </p:spPr>
        <p:txBody>
          <a:bodyPr/>
          <a:lstStyle/>
          <a:p>
            <a:r>
              <a:rPr lang="en-US" dirty="0"/>
              <a:t>Click to edit Master title style</a:t>
            </a:r>
          </a:p>
        </p:txBody>
      </p:sp>
      <p:sp>
        <p:nvSpPr>
          <p:cNvPr id="3" name="Rectangle 6"/>
          <p:cNvSpPr>
            <a:spLocks noGrp="1" noChangeArrowheads="1"/>
          </p:cNvSpPr>
          <p:nvPr>
            <p:ph type="sldNum" sz="quarter" idx="10"/>
          </p:nvPr>
        </p:nvSpPr>
        <p:spPr>
          <a:xfrm>
            <a:off x="7300913" y="6486525"/>
            <a:ext cx="1638300" cy="646113"/>
          </a:xfrm>
          <a:prstGeom prst="rect">
            <a:avLst/>
          </a:prstGeom>
        </p:spPr>
        <p:txBody>
          <a:bodyPr/>
          <a:lstStyle>
            <a:lvl1pPr>
              <a:defRPr/>
            </a:lvl1pPr>
          </a:lstStyle>
          <a:p>
            <a:pPr defTabSz="457200">
              <a:defRPr/>
            </a:pPr>
            <a:endParaRPr lang="en-GB" sz="180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09632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300913" y="6486525"/>
            <a:ext cx="1638300" cy="219075"/>
          </a:xfrm>
          <a:prstGeom prst="rect">
            <a:avLst/>
          </a:prstGeom>
        </p:spPr>
        <p:txBody>
          <a:bodyPr/>
          <a:lstStyle>
            <a:lvl1pPr>
              <a:defRPr/>
            </a:lvl1pPr>
          </a:lstStyle>
          <a:p>
            <a:pPr defTabSz="457200">
              <a:defRPr/>
            </a:pPr>
            <a:fld id="{3D7A5E39-2907-46C8-B6A5-D4A59188E708}" type="slidenum">
              <a:rPr lang="en-GB" sz="1800">
                <a:solidFill>
                  <a:prstClr val="black"/>
                </a:solidFill>
                <a:latin typeface="Arial" pitchFamily="34" charset="0"/>
                <a:cs typeface="Arial" pitchFamily="34" charset="0"/>
              </a:rPr>
              <a:pPr defTabSz="457200">
                <a:defRPr/>
              </a:pPr>
              <a:t>‹#›</a:t>
            </a:fld>
            <a:endParaRPr lang="en-GB" sz="180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570417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0977" y="-34893"/>
            <a:ext cx="9154977"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1748040" y="-508517"/>
            <a:ext cx="8489684"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324000" y="1002269"/>
            <a:ext cx="3482890" cy="2507695"/>
          </a:xfrm>
          <a:prstGeom prst="rect">
            <a:avLst/>
          </a:prstGeom>
        </p:spPr>
        <p:txBody>
          <a:bodyPr lIns="0" tIns="0" rIns="0" bIns="0" anchor="b">
            <a:noAutofit/>
          </a:bodyPr>
          <a:lstStyle>
            <a:lvl1pPr algn="l">
              <a:defRPr sz="4050" b="1" spc="-23"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324001" y="3600001"/>
            <a:ext cx="5979788" cy="1024967"/>
          </a:xfrm>
          <a:prstGeom prst="rect">
            <a:avLst/>
          </a:prstGeom>
        </p:spPr>
        <p:txBody>
          <a:bodyPr lIns="0" tIns="0" rIns="0" bIns="0">
            <a:normAutofit/>
          </a:bodyPr>
          <a:lstStyle>
            <a:lvl1pPr marL="0" indent="0" algn="l">
              <a:buNone/>
              <a:defRPr sz="2100">
                <a:solidFill>
                  <a:schemeClr val="accent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6457950" y="6356351"/>
            <a:ext cx="225171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2418836" y="6017741"/>
            <a:ext cx="0" cy="0"/>
          </a:xfrm>
          <a:prstGeom prst="rect">
            <a:avLst/>
          </a:prstGeom>
          <a:noFill/>
        </p:spPr>
        <p:txBody>
          <a:bodyPr wrap="none" lIns="0" tIns="0" rIns="0" bIns="0" rtlCol="0">
            <a:noAutofit/>
          </a:bodyPr>
          <a:lstStyle/>
          <a:p>
            <a:endParaRPr lang="en-GB" sz="9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324000" y="5760000"/>
            <a:ext cx="4694635" cy="488950"/>
          </a:xfrm>
          <a:prstGeom prst="rect">
            <a:avLst/>
          </a:prstGeom>
        </p:spPr>
        <p:txBody>
          <a:bodyPr lIns="0" tIns="0" rIns="0" bIns="0">
            <a:normAutofit/>
          </a:bodyPr>
          <a:lstStyle>
            <a:lvl1pPr marL="0" indent="0">
              <a:lnSpc>
                <a:spcPct val="100000"/>
              </a:lnSpc>
              <a:spcBef>
                <a:spcPts val="0"/>
              </a:spcBef>
              <a:buNone/>
              <a:defRPr sz="1800">
                <a:solidFill>
                  <a:schemeClr val="accent6"/>
                </a:solidFill>
              </a:defRPr>
            </a:lvl1pPr>
            <a:lvl2pPr marL="267891" indent="0">
              <a:buNone/>
              <a:defRPr>
                <a:solidFill>
                  <a:schemeClr val="accent2"/>
                </a:solidFill>
              </a:defRPr>
            </a:lvl2pPr>
            <a:lvl3pPr marL="535781" indent="0">
              <a:buNone/>
              <a:defRPr>
                <a:solidFill>
                  <a:schemeClr val="accent2"/>
                </a:solidFill>
              </a:defRPr>
            </a:lvl3pPr>
            <a:lvl4pPr marL="810815" indent="0">
              <a:buNone/>
              <a:defRPr>
                <a:solidFill>
                  <a:schemeClr val="accent2"/>
                </a:solidFill>
              </a:defRPr>
            </a:lvl4pPr>
            <a:lvl5pPr marL="1078706"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6925090" y="5486400"/>
            <a:ext cx="184731" cy="184666"/>
          </a:xfrm>
          <a:prstGeom prst="rect">
            <a:avLst/>
          </a:prstGeom>
          <a:noFill/>
        </p:spPr>
        <p:txBody>
          <a:bodyPr wrap="none" rtlCol="0">
            <a:spAutoFit/>
          </a:bodyPr>
          <a:lstStyle/>
          <a:p>
            <a:endParaRPr lang="en-US" sz="600"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7913284" y="364426"/>
            <a:ext cx="906716" cy="979789"/>
          </a:xfrm>
          <a:prstGeom prst="rect">
            <a:avLst/>
          </a:prstGeom>
        </p:spPr>
      </p:pic>
    </p:spTree>
    <p:extLst>
      <p:ext uri="{BB962C8B-B14F-4D97-AF65-F5344CB8AC3E}">
        <p14:creationId xmlns:p14="http://schemas.microsoft.com/office/powerpoint/2010/main" val="269509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r="1656" b="5882"/>
          <a:stretch>
            <a:fillRect/>
          </a:stretch>
        </p:blipFill>
        <p:spPr bwMode="auto">
          <a:xfrm>
            <a:off x="331788" y="231775"/>
            <a:ext cx="3962400" cy="7620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0075" y="2152650"/>
            <a:ext cx="3900488" cy="371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2963" y="2152650"/>
            <a:ext cx="3900487" cy="371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p:txBody>
          <a:bodyPr/>
          <a:lstStyle>
            <a:lvl1pPr>
              <a:defRPr/>
            </a:lvl1pPr>
          </a:lstStyle>
          <a:p>
            <a:pPr>
              <a:defRPr/>
            </a:pPr>
            <a:fld id="{03F6C3E4-6772-4ADA-8AA5-E73A924B8B3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p:txBody>
          <a:bodyPr/>
          <a:lstStyle>
            <a:lvl1pPr>
              <a:defRPr/>
            </a:lvl1pPr>
          </a:lstStyle>
          <a:p>
            <a:pPr>
              <a:defRPr/>
            </a:pPr>
            <a:fld id="{F1A1CB66-F864-4AC7-A428-7EB13A358F3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p:txBody>
          <a:bodyPr/>
          <a:lstStyle>
            <a:lvl1pPr>
              <a:defRPr/>
            </a:lvl1pPr>
          </a:lstStyle>
          <a:p>
            <a:pPr>
              <a:defRPr/>
            </a:pPr>
            <a:fld id="{C6ADD0D6-94FF-4EA0-862D-4CDA3A4D78C6}" type="slidenum">
              <a:rPr lang="en-GB"/>
              <a:pPr>
                <a:defRPr/>
              </a:pPr>
              <a:t>‹#›</a:t>
            </a:fld>
            <a:endParaRPr lang="en-GB"/>
          </a:p>
        </p:txBody>
      </p:sp>
      <p:sp>
        <p:nvSpPr>
          <p:cNvPr id="7" name="Rectangle 7"/>
          <p:cNvSpPr>
            <a:spLocks noChangeArrowheads="1"/>
          </p:cNvSpPr>
          <p:nvPr userDrawn="1"/>
        </p:nvSpPr>
        <p:spPr bwMode="auto">
          <a:xfrm>
            <a:off x="457200" y="6096000"/>
            <a:ext cx="3257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a:r>
              <a:rPr lang="en-US" sz="1800" dirty="0">
                <a:solidFill>
                  <a:srgbClr val="1E427B"/>
                </a:solidFill>
                <a:latin typeface="Frutiga"/>
                <a:ea typeface="Frutiga"/>
                <a:cs typeface="Frutiga"/>
              </a:rPr>
              <a:t>www.thamesvalley.hee.nhs.uk</a:t>
            </a:r>
            <a:endParaRPr lang="en-US" sz="1800" dirty="0">
              <a:solidFill>
                <a:prstClr val="black"/>
              </a:solidFill>
              <a:latin typeface="Calibri"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srcRect r="1656" b="5882"/>
          <a:stretch>
            <a:fillRect/>
          </a:stretch>
        </p:blipFill>
        <p:spPr bwMode="auto">
          <a:xfrm>
            <a:off x="331788" y="231775"/>
            <a:ext cx="3962400" cy="762000"/>
          </a:xfrm>
          <a:prstGeom prst="rect">
            <a:avLst/>
          </a:prstGeom>
          <a:noFill/>
          <a:ln w="9525">
            <a:noFill/>
            <a:miter lim="800000"/>
            <a:headEnd/>
            <a:tailEnd/>
          </a:ln>
        </p:spPr>
      </p:pic>
      <p:sp>
        <p:nvSpPr>
          <p:cNvPr id="3" name="Rectangle 6"/>
          <p:cNvSpPr>
            <a:spLocks noGrp="1" noChangeArrowheads="1"/>
          </p:cNvSpPr>
          <p:nvPr>
            <p:ph type="sldNum" sz="quarter" idx="10"/>
          </p:nvPr>
        </p:nvSpPr>
        <p:spPr/>
        <p:txBody>
          <a:bodyPr/>
          <a:lstStyle>
            <a:lvl1pPr>
              <a:defRPr/>
            </a:lvl1pPr>
          </a:lstStyle>
          <a:p>
            <a:pPr>
              <a:defRPr/>
            </a:pPr>
            <a:fld id="{7D63B5EC-5F8C-4EB8-B416-1DD367934C02}" type="slidenum">
              <a:rPr lang="en-GB"/>
              <a:pPr>
                <a:defRPr/>
              </a:pPr>
              <a:t>‹#›</a:t>
            </a:fld>
            <a:endParaRPr lang="en-GB"/>
          </a:p>
        </p:txBody>
      </p:sp>
      <p:pic>
        <p:nvPicPr>
          <p:cNvPr id="4" name="Picture 18" descr="ox_bran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94613" y="126440"/>
            <a:ext cx="944600" cy="942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F494DA82-1CA3-4592-A6C8-93ED6128CC2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40694EC3-77DE-4717-B3E0-6030233F9CB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image" Target="../media/image12.jpe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11.png"/><Relationship Id="rId5" Type="http://schemas.openxmlformats.org/officeDocument/2006/relationships/slideLayout" Target="../slideLayouts/slideLayout28.xml"/><Relationship Id="rId10" Type="http://schemas.openxmlformats.org/officeDocument/2006/relationships/theme" Target="../theme/theme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Recruiter's Group slides2"/>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300913" y="6486525"/>
            <a:ext cx="1638300" cy="219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b="1">
                <a:solidFill>
                  <a:srgbClr val="002147"/>
                </a:solidFill>
                <a:latin typeface="+mn-lt"/>
              </a:defRPr>
            </a:lvl1pPr>
          </a:lstStyle>
          <a:p>
            <a:pPr>
              <a:defRPr/>
            </a:pPr>
            <a:endParaRPr lang="en-GB"/>
          </a:p>
        </p:txBody>
      </p:sp>
      <p:pic>
        <p:nvPicPr>
          <p:cNvPr id="1028" name="Picture 14" descr="Recruiter's Group slides2"/>
          <p:cNvPicPr>
            <a:picLocks noChangeAspect="1" noChangeArrowheads="1"/>
          </p:cNvPicPr>
          <p:nvPr userDrawn="1"/>
        </p:nvPicPr>
        <p:blipFill>
          <a:blip r:embed="rId13"/>
          <a:srcRect r="54219"/>
          <a:stretch>
            <a:fillRect/>
          </a:stretch>
        </p:blipFill>
        <p:spPr bwMode="auto">
          <a:xfrm>
            <a:off x="3835400" y="3175"/>
            <a:ext cx="4186238" cy="6858000"/>
          </a:xfrm>
          <a:prstGeom prst="rect">
            <a:avLst/>
          </a:prstGeom>
          <a:noFill/>
          <a:ln w="9525">
            <a:noFill/>
            <a:miter lim="800000"/>
            <a:headEnd/>
            <a:tailEnd/>
          </a:ln>
        </p:spPr>
      </p:pic>
      <p:sp>
        <p:nvSpPr>
          <p:cNvPr id="1029" name="Rectangle 2"/>
          <p:cNvSpPr>
            <a:spLocks noGrp="1" noChangeArrowheads="1"/>
          </p:cNvSpPr>
          <p:nvPr>
            <p:ph type="title"/>
          </p:nvPr>
        </p:nvSpPr>
        <p:spPr bwMode="auto">
          <a:xfrm>
            <a:off x="600075" y="1238250"/>
            <a:ext cx="79629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 name="Rectangle 3"/>
          <p:cNvSpPr>
            <a:spLocks noGrp="1" noChangeArrowheads="1"/>
          </p:cNvSpPr>
          <p:nvPr>
            <p:ph type="body" idx="1"/>
          </p:nvPr>
        </p:nvSpPr>
        <p:spPr bwMode="auto">
          <a:xfrm>
            <a:off x="600075" y="2152650"/>
            <a:ext cx="7953375" cy="371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31" name="Picture 16" descr="http://www.vcs.org.au/careers/Scientist2.jpg"/>
          <p:cNvPicPr>
            <a:picLocks noChangeAspect="1" noChangeArrowheads="1"/>
          </p:cNvPicPr>
          <p:nvPr userDrawn="1"/>
        </p:nvPicPr>
        <p:blipFill>
          <a:blip r:embed="rId14"/>
          <a:srcRect/>
          <a:stretch>
            <a:fillRect/>
          </a:stretch>
        </p:blipFill>
        <p:spPr bwMode="auto">
          <a:xfrm>
            <a:off x="6634163" y="157163"/>
            <a:ext cx="1133475" cy="889000"/>
          </a:xfrm>
          <a:prstGeom prst="rect">
            <a:avLst/>
          </a:prstGeom>
          <a:noFill/>
          <a:ln w="9525">
            <a:noFill/>
            <a:miter lim="800000"/>
            <a:headEnd/>
            <a:tailEnd/>
          </a:ln>
        </p:spPr>
      </p:pic>
      <p:pic>
        <p:nvPicPr>
          <p:cNvPr id="1032" name="Picture 18" descr="http://www.mtrinstitute.com/images/DNA.jpg"/>
          <p:cNvPicPr>
            <a:picLocks noChangeAspect="1" noChangeArrowheads="1"/>
          </p:cNvPicPr>
          <p:nvPr userDrawn="1"/>
        </p:nvPicPr>
        <p:blipFill>
          <a:blip r:embed="rId15"/>
          <a:srcRect/>
          <a:stretch>
            <a:fillRect/>
          </a:stretch>
        </p:blipFill>
        <p:spPr bwMode="auto">
          <a:xfrm>
            <a:off x="5424488" y="157163"/>
            <a:ext cx="1133475" cy="889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sz="3600" b="1">
          <a:solidFill>
            <a:srgbClr val="002147"/>
          </a:solidFill>
          <a:latin typeface="+mj-lt"/>
          <a:ea typeface="+mj-ea"/>
          <a:cs typeface="+mj-cs"/>
        </a:defRPr>
      </a:lvl1pPr>
      <a:lvl2pPr algn="l" rtl="0" eaLnBrk="0" fontAlgn="base" hangingPunct="0">
        <a:spcBef>
          <a:spcPct val="0"/>
        </a:spcBef>
        <a:spcAft>
          <a:spcPct val="0"/>
        </a:spcAft>
        <a:defRPr sz="3600" b="1">
          <a:solidFill>
            <a:srgbClr val="002147"/>
          </a:solidFill>
          <a:latin typeface="Calibri" pitchFamily="34" charset="0"/>
        </a:defRPr>
      </a:lvl2pPr>
      <a:lvl3pPr algn="l" rtl="0" eaLnBrk="0" fontAlgn="base" hangingPunct="0">
        <a:spcBef>
          <a:spcPct val="0"/>
        </a:spcBef>
        <a:spcAft>
          <a:spcPct val="0"/>
        </a:spcAft>
        <a:defRPr sz="3600" b="1">
          <a:solidFill>
            <a:srgbClr val="002147"/>
          </a:solidFill>
          <a:latin typeface="Calibri" pitchFamily="34" charset="0"/>
        </a:defRPr>
      </a:lvl3pPr>
      <a:lvl4pPr algn="l" rtl="0" eaLnBrk="0" fontAlgn="base" hangingPunct="0">
        <a:spcBef>
          <a:spcPct val="0"/>
        </a:spcBef>
        <a:spcAft>
          <a:spcPct val="0"/>
        </a:spcAft>
        <a:defRPr sz="3600" b="1">
          <a:solidFill>
            <a:srgbClr val="002147"/>
          </a:solidFill>
          <a:latin typeface="Calibri" pitchFamily="34" charset="0"/>
        </a:defRPr>
      </a:lvl4pPr>
      <a:lvl5pPr algn="l" rtl="0" eaLnBrk="0" fontAlgn="base" hangingPunct="0">
        <a:spcBef>
          <a:spcPct val="0"/>
        </a:spcBef>
        <a:spcAft>
          <a:spcPct val="0"/>
        </a:spcAft>
        <a:defRPr sz="3600" b="1">
          <a:solidFill>
            <a:srgbClr val="002147"/>
          </a:solidFill>
          <a:latin typeface="Calibri" pitchFamily="34" charset="0"/>
        </a:defRPr>
      </a:lvl5pPr>
      <a:lvl6pPr marL="457200" algn="l" rtl="0" fontAlgn="base">
        <a:spcBef>
          <a:spcPct val="0"/>
        </a:spcBef>
        <a:spcAft>
          <a:spcPct val="0"/>
        </a:spcAft>
        <a:defRPr sz="3600">
          <a:solidFill>
            <a:srgbClr val="002147"/>
          </a:solidFill>
          <a:latin typeface="FoundrySterling-Bold" pitchFamily="2" charset="0"/>
        </a:defRPr>
      </a:lvl6pPr>
      <a:lvl7pPr marL="914400" algn="l" rtl="0" fontAlgn="base">
        <a:spcBef>
          <a:spcPct val="0"/>
        </a:spcBef>
        <a:spcAft>
          <a:spcPct val="0"/>
        </a:spcAft>
        <a:defRPr sz="3600">
          <a:solidFill>
            <a:srgbClr val="002147"/>
          </a:solidFill>
          <a:latin typeface="FoundrySterling-Bold" pitchFamily="2" charset="0"/>
        </a:defRPr>
      </a:lvl7pPr>
      <a:lvl8pPr marL="1371600" algn="l" rtl="0" fontAlgn="base">
        <a:spcBef>
          <a:spcPct val="0"/>
        </a:spcBef>
        <a:spcAft>
          <a:spcPct val="0"/>
        </a:spcAft>
        <a:defRPr sz="3600">
          <a:solidFill>
            <a:srgbClr val="002147"/>
          </a:solidFill>
          <a:latin typeface="FoundrySterling-Bold" pitchFamily="2" charset="0"/>
        </a:defRPr>
      </a:lvl8pPr>
      <a:lvl9pPr marL="1828800" algn="l" rtl="0" fontAlgn="base">
        <a:spcBef>
          <a:spcPct val="0"/>
        </a:spcBef>
        <a:spcAft>
          <a:spcPct val="0"/>
        </a:spcAft>
        <a:defRPr sz="3600">
          <a:solidFill>
            <a:srgbClr val="002147"/>
          </a:solidFill>
          <a:latin typeface="FoundrySterling-Bold" pitchFamily="2" charset="0"/>
        </a:defRPr>
      </a:lvl9pPr>
    </p:titleStyle>
    <p:bodyStyle>
      <a:lvl1pPr marL="269875" indent="-269875" algn="l" rtl="0" eaLnBrk="0" fontAlgn="base" hangingPunct="0">
        <a:spcBef>
          <a:spcPct val="20000"/>
        </a:spcBef>
        <a:spcAft>
          <a:spcPct val="0"/>
        </a:spcAft>
        <a:buChar char="•"/>
        <a:defRPr sz="2400">
          <a:solidFill>
            <a:srgbClr val="002147"/>
          </a:solidFill>
          <a:latin typeface="+mn-lt"/>
          <a:ea typeface="+mn-ea"/>
          <a:cs typeface="+mn-cs"/>
        </a:defRPr>
      </a:lvl1pPr>
      <a:lvl2pPr marL="742950" indent="-293688" algn="l" rtl="0" eaLnBrk="0" fontAlgn="base" hangingPunct="0">
        <a:spcBef>
          <a:spcPct val="20000"/>
        </a:spcBef>
        <a:spcAft>
          <a:spcPct val="0"/>
        </a:spcAft>
        <a:buChar char="–"/>
        <a:defRPr>
          <a:solidFill>
            <a:srgbClr val="002147"/>
          </a:solidFill>
          <a:latin typeface="+mn-lt"/>
        </a:defRPr>
      </a:lvl2pPr>
      <a:lvl3pPr marL="1150938" indent="-228600" algn="l" rtl="0" eaLnBrk="0" fontAlgn="base" hangingPunct="0">
        <a:spcBef>
          <a:spcPct val="20000"/>
        </a:spcBef>
        <a:spcAft>
          <a:spcPct val="0"/>
        </a:spcAft>
        <a:buChar char="•"/>
        <a:defRPr>
          <a:solidFill>
            <a:srgbClr val="002147"/>
          </a:solidFill>
          <a:latin typeface="+mn-lt"/>
        </a:defRPr>
      </a:lvl3pPr>
      <a:lvl4pPr marL="1600200" indent="-228600" algn="l" rtl="0" eaLnBrk="0" fontAlgn="base" hangingPunct="0">
        <a:spcBef>
          <a:spcPct val="20000"/>
        </a:spcBef>
        <a:spcAft>
          <a:spcPct val="0"/>
        </a:spcAft>
        <a:buChar char="–"/>
        <a:defRPr>
          <a:solidFill>
            <a:srgbClr val="002147"/>
          </a:solidFill>
          <a:latin typeface="+mn-lt"/>
        </a:defRPr>
      </a:lvl4pPr>
      <a:lvl5pPr marL="2057400" indent="-228600" algn="l" rtl="0" eaLnBrk="0" fontAlgn="base" hangingPunct="0">
        <a:spcBef>
          <a:spcPct val="20000"/>
        </a:spcBef>
        <a:spcAft>
          <a:spcPct val="0"/>
        </a:spcAft>
        <a:buChar char="»"/>
        <a:defRPr>
          <a:solidFill>
            <a:srgbClr val="002147"/>
          </a:solidFill>
          <a:latin typeface="+mn-lt"/>
        </a:defRPr>
      </a:lvl5pPr>
      <a:lvl6pPr marL="2514600" indent="-228600" algn="l" rtl="0" fontAlgn="base">
        <a:spcBef>
          <a:spcPct val="20000"/>
        </a:spcBef>
        <a:spcAft>
          <a:spcPct val="0"/>
        </a:spcAft>
        <a:buChar char="»"/>
        <a:defRPr>
          <a:solidFill>
            <a:srgbClr val="002147"/>
          </a:solidFill>
          <a:latin typeface="+mn-lt"/>
        </a:defRPr>
      </a:lvl6pPr>
      <a:lvl7pPr marL="2971800" indent="-228600" algn="l" rtl="0" fontAlgn="base">
        <a:spcBef>
          <a:spcPct val="20000"/>
        </a:spcBef>
        <a:spcAft>
          <a:spcPct val="0"/>
        </a:spcAft>
        <a:buChar char="»"/>
        <a:defRPr>
          <a:solidFill>
            <a:srgbClr val="002147"/>
          </a:solidFill>
          <a:latin typeface="+mn-lt"/>
        </a:defRPr>
      </a:lvl7pPr>
      <a:lvl8pPr marL="3429000" indent="-228600" algn="l" rtl="0" fontAlgn="base">
        <a:spcBef>
          <a:spcPct val="20000"/>
        </a:spcBef>
        <a:spcAft>
          <a:spcPct val="0"/>
        </a:spcAft>
        <a:buChar char="»"/>
        <a:defRPr>
          <a:solidFill>
            <a:srgbClr val="002147"/>
          </a:solidFill>
          <a:latin typeface="+mn-lt"/>
        </a:defRPr>
      </a:lvl8pPr>
      <a:lvl9pPr marL="3886200" indent="-228600" algn="l" rtl="0" fontAlgn="base">
        <a:spcBef>
          <a:spcPct val="20000"/>
        </a:spcBef>
        <a:spcAft>
          <a:spcPct val="0"/>
        </a:spcAft>
        <a:buChar char="»"/>
        <a:defRPr>
          <a:solidFill>
            <a:srgbClr val="00214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GB"/>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GB"/>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B7236653-BB9C-469D-91AE-58FFB056991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98"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a:t>
            </a:r>
          </a:p>
          <a:p>
            <a:pPr lvl="2"/>
            <a:r>
              <a:rPr lang="en-GB"/>
              <a:t>Third level</a:t>
            </a:r>
          </a:p>
          <a:p>
            <a:pPr lvl="3"/>
            <a:r>
              <a:rPr lang="en-GB"/>
              <a:t>Fourth level</a:t>
            </a:r>
          </a:p>
          <a:p>
            <a:pPr lvl="4"/>
            <a:r>
              <a:rPr lang="en-GB"/>
              <a:t>Fifth level</a:t>
            </a:r>
            <a:endParaRPr lang="en-US"/>
          </a:p>
        </p:txBody>
      </p:sp>
      <p:pic>
        <p:nvPicPr>
          <p:cNvPr id="1027" name="Picture 9" descr="HEE Logo copy.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277813"/>
            <a:ext cx="26670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2"/>
          <p:cNvSpPr>
            <a:spLocks noChangeArrowheads="1"/>
          </p:cNvSpPr>
          <p:nvPr/>
        </p:nvSpPr>
        <p:spPr bwMode="auto">
          <a:xfrm>
            <a:off x="457200" y="6030913"/>
            <a:ext cx="1878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a:r>
              <a:rPr lang="en-US" sz="1800">
                <a:solidFill>
                  <a:srgbClr val="1E427B"/>
                </a:solidFill>
                <a:latin typeface="Frutiga"/>
                <a:ea typeface="Frutiga"/>
                <a:cs typeface="Frutiga"/>
              </a:rPr>
              <a:t>www.hee.nhs.uk</a:t>
            </a:r>
            <a:endParaRPr lang="en-US" sz="1800">
              <a:solidFill>
                <a:prstClr val="black"/>
              </a:solidFill>
              <a:latin typeface="Calibri" pitchFamily="34" charset="0"/>
              <a:cs typeface="Arial" pitchFamily="34" charset="0"/>
            </a:endParaRPr>
          </a:p>
        </p:txBody>
      </p:sp>
      <p:pic>
        <p:nvPicPr>
          <p:cNvPr id="1029" name="Picture 5" descr="PP inner background without.jpg"/>
          <p:cNvPicPr>
            <a:picLocks/>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0"/>
            <a:ext cx="91948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7"/>
          <p:cNvSpPr>
            <a:spLocks noChangeArrowheads="1"/>
          </p:cNvSpPr>
          <p:nvPr/>
        </p:nvSpPr>
        <p:spPr bwMode="auto">
          <a:xfrm>
            <a:off x="457200" y="6096000"/>
            <a:ext cx="3257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a:r>
              <a:rPr lang="en-US" sz="1800">
                <a:solidFill>
                  <a:srgbClr val="1E427B"/>
                </a:solidFill>
                <a:latin typeface="Frutiga"/>
                <a:ea typeface="Frutiga"/>
                <a:cs typeface="Frutiga"/>
              </a:rPr>
              <a:t>www.thamesvalley.hee.nhs.uk</a:t>
            </a:r>
            <a:endParaRPr lang="en-US" sz="1800">
              <a:solidFill>
                <a:prstClr val="black"/>
              </a:solidFill>
              <a:latin typeface="Calibri" pitchFamily="34" charset="0"/>
              <a:cs typeface="Arial" pitchFamily="34" charset="0"/>
            </a:endParaRPr>
          </a:p>
        </p:txBody>
      </p:sp>
      <p:pic>
        <p:nvPicPr>
          <p:cNvPr id="1031" name="Picture 10" descr="HE Thames Valley col.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57963" y="277813"/>
            <a:ext cx="2281237"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Content Placeholder 2"/>
          <p:cNvSpPr txBox="1">
            <a:spLocks/>
          </p:cNvSpPr>
          <p:nvPr userDrawn="1"/>
        </p:nvSpPr>
        <p:spPr bwMode="auto">
          <a:xfrm>
            <a:off x="431800" y="620713"/>
            <a:ext cx="4140200" cy="333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defTabSz="457200" eaLnBrk="1" hangingPunct="1">
              <a:lnSpc>
                <a:spcPct val="90000"/>
              </a:lnSpc>
              <a:spcBef>
                <a:spcPct val="20000"/>
              </a:spcBef>
              <a:buFont typeface="Arial" pitchFamily="34" charset="0"/>
              <a:buChar char="•"/>
              <a:defRPr/>
            </a:pPr>
            <a:endParaRPr lang="en-GB" sz="3200">
              <a:solidFill>
                <a:prstClr val="black"/>
              </a:solidFill>
              <a:latin typeface="Calibri" pitchFamily="34" charset="0"/>
            </a:endParaRPr>
          </a:p>
          <a:p>
            <a:pPr defTabSz="457200" eaLnBrk="1" hangingPunct="1">
              <a:spcBef>
                <a:spcPct val="20000"/>
              </a:spcBef>
              <a:defRPr/>
            </a:pPr>
            <a:r>
              <a:rPr lang="en-GB" sz="3200" b="1">
                <a:solidFill>
                  <a:srgbClr val="D81217"/>
                </a:solidFill>
                <a:latin typeface="Calibri" pitchFamily="34" charset="0"/>
              </a:rPr>
              <a:t>		</a:t>
            </a:r>
          </a:p>
        </p:txBody>
      </p:sp>
    </p:spTree>
    <p:extLst>
      <p:ext uri="{BB962C8B-B14F-4D97-AF65-F5344CB8AC3E}">
        <p14:creationId xmlns:p14="http://schemas.microsoft.com/office/powerpoint/2010/main" val="120378868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4" r:id="rId7"/>
    <p:sldLayoutId id="2147483695" r:id="rId8"/>
    <p:sldLayoutId id="2147483696" r:id="rId9"/>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18.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samantha.knight@medsci.ox.uk" TargetMode="External"/><Relationship Id="rId2" Type="http://schemas.openxmlformats.org/officeDocument/2006/relationships/hyperlink" Target="mailto:oucags@medsci.ox.ac.uk" TargetMode="External"/><Relationship Id="rId1" Type="http://schemas.openxmlformats.org/officeDocument/2006/relationships/slideLayout" Target="../slideLayouts/slideLayout2.xml"/><Relationship Id="rId6" Type="http://schemas.openxmlformats.org/officeDocument/2006/relationships/hyperlink" Target="mailto:chris.pugh@ndm.ox.ac.uk" TargetMode="External"/><Relationship Id="rId5" Type="http://schemas.openxmlformats.org/officeDocument/2006/relationships/hyperlink" Target="mailto:james.fullerton@ndorms.ox.ac.uk" TargetMode="External"/><Relationship Id="rId4" Type="http://schemas.openxmlformats.org/officeDocument/2006/relationships/hyperlink" Target="mailto:dominic.furniss@ndorms.ox.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0" y="274638"/>
            <a:ext cx="8229600" cy="1143000"/>
          </a:xfrm>
          <a:prstGeom prst="rect">
            <a:avLst/>
          </a:prstGeom>
        </p:spPr>
        <p:txBody>
          <a:bodyPr lIns="90000" tIns="46800" rIns="90000" bIns="46800"/>
          <a:lstStyle/>
          <a:p>
            <a:pPr eaLnBrk="1" hangingPunct="1"/>
            <a:r>
              <a:rPr lang="en-GB"/>
              <a:t>Oxford University Clinical Academic Graduate School</a:t>
            </a:r>
          </a:p>
        </p:txBody>
      </p:sp>
      <p:sp>
        <p:nvSpPr>
          <p:cNvPr id="50178" name="Title 1"/>
          <p:cNvSpPr>
            <a:spLocks noGrp="1"/>
          </p:cNvSpPr>
          <p:nvPr>
            <p:ph idx="4294967295"/>
          </p:nvPr>
        </p:nvSpPr>
        <p:spPr>
          <a:xfrm>
            <a:off x="0" y="1600200"/>
            <a:ext cx="8229600" cy="4525963"/>
          </a:xfrm>
        </p:spPr>
        <p:txBody>
          <a:bodyPr lIns="90000" tIns="46800" rIns="90000" bIns="46800"/>
          <a:lstStyle/>
          <a:p>
            <a:pPr eaLnBrk="1" hangingPunct="1"/>
            <a:r>
              <a:rPr lang="en-GB"/>
              <a:t>              http://www.oucags.ox.ac.uk</a:t>
            </a:r>
          </a:p>
        </p:txBody>
      </p:sp>
      <p:pic>
        <p:nvPicPr>
          <p:cNvPr id="50179" name="Picture 2" descr="http://www.oucags.ox.ac.uk/our-programmes/featured-projects/the-effects-of-anti-depressants-on-brain-chemistry-and-function/image_thumb"/>
          <p:cNvPicPr>
            <a:picLocks noChangeAspect="1" noChangeArrowheads="1"/>
          </p:cNvPicPr>
          <p:nvPr/>
        </p:nvPicPr>
        <p:blipFill>
          <a:blip r:embed="rId2"/>
          <a:srcRect/>
          <a:stretch>
            <a:fillRect/>
          </a:stretch>
        </p:blipFill>
        <p:spPr bwMode="auto">
          <a:xfrm>
            <a:off x="6873875" y="5084763"/>
            <a:ext cx="695325" cy="458787"/>
          </a:xfrm>
          <a:prstGeom prst="rect">
            <a:avLst/>
          </a:prstGeom>
          <a:noFill/>
          <a:ln w="9525">
            <a:noFill/>
            <a:miter lim="800000"/>
            <a:headEnd/>
            <a:tailEnd/>
          </a:ln>
        </p:spPr>
      </p:pic>
      <p:pic>
        <p:nvPicPr>
          <p:cNvPr id="50180" name="Picture 4" descr="Fem doc and patient"/>
          <p:cNvPicPr>
            <a:picLocks noChangeAspect="1" noChangeArrowheads="1"/>
          </p:cNvPicPr>
          <p:nvPr/>
        </p:nvPicPr>
        <p:blipFill>
          <a:blip r:embed="rId3"/>
          <a:srcRect/>
          <a:stretch>
            <a:fillRect/>
          </a:stretch>
        </p:blipFill>
        <p:spPr bwMode="auto">
          <a:xfrm>
            <a:off x="6084888" y="2205038"/>
            <a:ext cx="2028825" cy="1619250"/>
          </a:xfrm>
          <a:prstGeom prst="rect">
            <a:avLst/>
          </a:prstGeom>
          <a:noFill/>
          <a:ln w="9525">
            <a:noFill/>
            <a:miter lim="800000"/>
            <a:headEnd/>
            <a:tailEnd/>
          </a:ln>
        </p:spPr>
      </p:pic>
      <p:pic>
        <p:nvPicPr>
          <p:cNvPr id="50181" name="Picture 6" descr="Radcliffe C"/>
          <p:cNvPicPr>
            <a:picLocks noChangeAspect="1" noChangeArrowheads="1"/>
          </p:cNvPicPr>
          <p:nvPr/>
        </p:nvPicPr>
        <p:blipFill>
          <a:blip r:embed="rId4"/>
          <a:srcRect/>
          <a:stretch>
            <a:fillRect/>
          </a:stretch>
        </p:blipFill>
        <p:spPr bwMode="auto">
          <a:xfrm>
            <a:off x="971550" y="2205038"/>
            <a:ext cx="2028825" cy="1704975"/>
          </a:xfrm>
          <a:prstGeom prst="rect">
            <a:avLst/>
          </a:prstGeom>
          <a:noFill/>
          <a:ln w="9525">
            <a:noFill/>
            <a:miter lim="800000"/>
            <a:headEnd/>
            <a:tailEnd/>
          </a:ln>
        </p:spPr>
      </p:pic>
      <p:pic>
        <p:nvPicPr>
          <p:cNvPr id="50182" name="Picture 8" descr="West wing"/>
          <p:cNvPicPr>
            <a:picLocks noChangeAspect="1" noChangeArrowheads="1"/>
          </p:cNvPicPr>
          <p:nvPr/>
        </p:nvPicPr>
        <p:blipFill>
          <a:blip r:embed="rId5"/>
          <a:srcRect/>
          <a:stretch>
            <a:fillRect/>
          </a:stretch>
        </p:blipFill>
        <p:spPr bwMode="auto">
          <a:xfrm>
            <a:off x="3995738" y="2205038"/>
            <a:ext cx="1223962" cy="1631950"/>
          </a:xfrm>
          <a:prstGeom prst="rect">
            <a:avLst/>
          </a:prstGeom>
          <a:noFill/>
          <a:ln w="9525">
            <a:noFill/>
            <a:miter lim="800000"/>
            <a:headEnd/>
            <a:tailEnd/>
          </a:ln>
        </p:spPr>
      </p:pic>
      <p:pic>
        <p:nvPicPr>
          <p:cNvPr id="50183" name="Picture 10" descr="Cells"/>
          <p:cNvPicPr>
            <a:picLocks noChangeAspect="1" noChangeArrowheads="1"/>
          </p:cNvPicPr>
          <p:nvPr/>
        </p:nvPicPr>
        <p:blipFill>
          <a:blip r:embed="rId6"/>
          <a:srcRect/>
          <a:stretch>
            <a:fillRect/>
          </a:stretch>
        </p:blipFill>
        <p:spPr bwMode="auto">
          <a:xfrm>
            <a:off x="1619250" y="4508500"/>
            <a:ext cx="2028825" cy="2019300"/>
          </a:xfrm>
          <a:prstGeom prst="rect">
            <a:avLst/>
          </a:prstGeom>
          <a:noFill/>
          <a:ln w="9525">
            <a:noFill/>
            <a:miter lim="800000"/>
            <a:headEnd/>
            <a:tailEnd/>
          </a:ln>
        </p:spPr>
      </p:pic>
      <p:pic>
        <p:nvPicPr>
          <p:cNvPr id="50184" name="Picture 12" descr="Genes"/>
          <p:cNvPicPr>
            <a:picLocks noChangeAspect="1" noChangeArrowheads="1"/>
          </p:cNvPicPr>
          <p:nvPr/>
        </p:nvPicPr>
        <p:blipFill>
          <a:blip r:embed="rId7"/>
          <a:srcRect/>
          <a:stretch>
            <a:fillRect/>
          </a:stretch>
        </p:blipFill>
        <p:spPr bwMode="auto">
          <a:xfrm>
            <a:off x="4356100" y="4797425"/>
            <a:ext cx="2028825" cy="1352550"/>
          </a:xfrm>
          <a:prstGeom prst="rect">
            <a:avLst/>
          </a:prstGeom>
          <a:noFill/>
          <a:ln w="9525">
            <a:noFill/>
            <a:miter lim="800000"/>
            <a:headEnd/>
            <a:tailEnd/>
          </a:ln>
        </p:spPr>
      </p:pic>
    </p:spTree>
    <p:extLst>
      <p:ext uri="{BB962C8B-B14F-4D97-AF65-F5344CB8AC3E}">
        <p14:creationId xmlns:p14="http://schemas.microsoft.com/office/powerpoint/2010/main" val="361460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lstStyle/>
          <a:p>
            <a:r>
              <a:rPr lang="en-GB" dirty="0"/>
              <a:t>ARCP Process</a:t>
            </a:r>
          </a:p>
        </p:txBody>
      </p:sp>
      <p:sp>
        <p:nvSpPr>
          <p:cNvPr id="3" name="Content Placeholder 2"/>
          <p:cNvSpPr>
            <a:spLocks noGrp="1"/>
          </p:cNvSpPr>
          <p:nvPr>
            <p:ph idx="1"/>
          </p:nvPr>
        </p:nvSpPr>
        <p:spPr>
          <a:xfrm>
            <a:off x="600075" y="2152650"/>
            <a:ext cx="7953375" cy="4221646"/>
          </a:xfrm>
        </p:spPr>
        <p:txBody>
          <a:bodyPr/>
          <a:lstStyle/>
          <a:p>
            <a:endParaRPr lang="en-GB" dirty="0"/>
          </a:p>
          <a:p>
            <a:r>
              <a:rPr lang="en-GB" sz="2800" dirty="0"/>
              <a:t>Single process for clinical and academic progression</a:t>
            </a:r>
          </a:p>
          <a:p>
            <a:r>
              <a:rPr lang="en-GB" sz="2800" dirty="0"/>
              <a:t>Trainee needs to submit Report on Academic Progress (RATP)</a:t>
            </a:r>
          </a:p>
          <a:p>
            <a:r>
              <a:rPr lang="en-GB" sz="2800" dirty="0"/>
              <a:t>Some specialties submit via </a:t>
            </a:r>
            <a:r>
              <a:rPr lang="en-GB" sz="2800" dirty="0" err="1"/>
              <a:t>ePortfolio</a:t>
            </a:r>
            <a:endParaRPr lang="en-GB" sz="2800" dirty="0"/>
          </a:p>
          <a:p>
            <a:r>
              <a:rPr lang="en-GB" sz="2800" dirty="0"/>
              <a:t>Circulated around 3 OUCAGS ATPDs</a:t>
            </a:r>
          </a:p>
          <a:p>
            <a:r>
              <a:rPr lang="en-GB" sz="2800" dirty="0"/>
              <a:t>Report for ARCP panel</a:t>
            </a:r>
          </a:p>
          <a:p>
            <a:r>
              <a:rPr lang="en-GB" sz="2800" dirty="0"/>
              <a:t>OUCAGS rep for panel if difficulties expected</a:t>
            </a:r>
          </a:p>
          <a:p>
            <a:pPr marL="0" indent="0">
              <a:buNone/>
            </a:pPr>
            <a:r>
              <a:rPr lang="en-GB" sz="2800" dirty="0"/>
              <a:t>   [</a:t>
            </a:r>
            <a:r>
              <a:rPr lang="en-GB" sz="2800" b="1" u="sng" dirty="0"/>
              <a:t>Please let us know if this is required</a:t>
            </a:r>
            <a:r>
              <a:rPr lang="en-GB" sz="2800" dirty="0"/>
              <a:t>]</a:t>
            </a:r>
          </a:p>
          <a:p>
            <a:endParaRPr lang="en-GB" dirty="0"/>
          </a:p>
        </p:txBody>
      </p:sp>
    </p:spTree>
    <p:extLst>
      <p:ext uri="{BB962C8B-B14F-4D97-AF65-F5344CB8AC3E}">
        <p14:creationId xmlns:p14="http://schemas.microsoft.com/office/powerpoint/2010/main" val="179898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sz="half" idx="1"/>
          </p:nvPr>
        </p:nvSpPr>
        <p:spPr>
          <a:xfrm>
            <a:off x="4764088" y="2260600"/>
            <a:ext cx="4378325" cy="3714750"/>
          </a:xfrm>
        </p:spPr>
        <p:txBody>
          <a:bodyPr/>
          <a:lstStyle/>
          <a:p>
            <a:pPr>
              <a:buFontTx/>
              <a:buNone/>
            </a:pPr>
            <a:r>
              <a:rPr lang="en-GB" sz="2400" b="1" dirty="0"/>
              <a:t>Career support</a:t>
            </a:r>
          </a:p>
          <a:p>
            <a:r>
              <a:rPr lang="en-US" sz="1800" dirty="0"/>
              <a:t>Research funding and bursaries</a:t>
            </a:r>
          </a:p>
          <a:p>
            <a:r>
              <a:rPr lang="en-US" sz="1800" dirty="0"/>
              <a:t>Mentoring through academic programme directors and regular meetings</a:t>
            </a:r>
          </a:p>
          <a:p>
            <a:r>
              <a:rPr lang="en-US" sz="1800" dirty="0"/>
              <a:t>NIHR / MSD Mentorship scheme</a:t>
            </a:r>
            <a:endParaRPr lang="en-GB" sz="1800" dirty="0"/>
          </a:p>
          <a:p>
            <a:pPr eaLnBrk="1" hangingPunct="1">
              <a:lnSpc>
                <a:spcPct val="90000"/>
              </a:lnSpc>
            </a:pPr>
            <a:endParaRPr lang="en-GB" sz="1800" dirty="0"/>
          </a:p>
          <a:p>
            <a:pPr eaLnBrk="1" hangingPunct="1">
              <a:lnSpc>
                <a:spcPct val="90000"/>
              </a:lnSpc>
              <a:buFontTx/>
              <a:buNone/>
            </a:pPr>
            <a:r>
              <a:rPr lang="en-GB" sz="2400" b="1" dirty="0"/>
              <a:t>Communications</a:t>
            </a:r>
          </a:p>
          <a:p>
            <a:r>
              <a:rPr lang="en-GB" sz="1800" dirty="0"/>
              <a:t>Electronic infrastructure to facilitate communication via a virtual learning environment, web and e-portfolio</a:t>
            </a:r>
          </a:p>
          <a:p>
            <a:r>
              <a:rPr lang="en-GB" sz="1800" dirty="0"/>
              <a:t>Dedicated </a:t>
            </a:r>
            <a:r>
              <a:rPr lang="en-GB" sz="1800" i="1" dirty="0"/>
              <a:t>small</a:t>
            </a:r>
            <a:r>
              <a:rPr lang="en-GB" sz="1800" dirty="0"/>
              <a:t> administrative team to facilitate communications and regulatory responsibilities</a:t>
            </a:r>
          </a:p>
          <a:p>
            <a:pPr>
              <a:buFontTx/>
              <a:buNone/>
            </a:pPr>
            <a:endParaRPr lang="en-US" sz="1800" b="1" dirty="0"/>
          </a:p>
          <a:p>
            <a:pPr>
              <a:buFontTx/>
              <a:buNone/>
            </a:pPr>
            <a:endParaRPr lang="en-US" sz="1800" dirty="0"/>
          </a:p>
        </p:txBody>
      </p:sp>
      <p:sp>
        <p:nvSpPr>
          <p:cNvPr id="47106" name="Content Placeholder 3"/>
          <p:cNvSpPr>
            <a:spLocks noGrp="1"/>
          </p:cNvSpPr>
          <p:nvPr>
            <p:ph sz="half" idx="2"/>
          </p:nvPr>
        </p:nvSpPr>
        <p:spPr>
          <a:xfrm>
            <a:off x="117475" y="2141538"/>
            <a:ext cx="4256088" cy="3833812"/>
          </a:xfrm>
        </p:spPr>
        <p:txBody>
          <a:bodyPr/>
          <a:lstStyle/>
          <a:p>
            <a:pPr>
              <a:lnSpc>
                <a:spcPct val="150000"/>
              </a:lnSpc>
              <a:buFontTx/>
              <a:buNone/>
            </a:pPr>
            <a:r>
              <a:rPr lang="en-GB" sz="2400" b="1" dirty="0"/>
              <a:t>Research training </a:t>
            </a:r>
          </a:p>
          <a:p>
            <a:pPr>
              <a:lnSpc>
                <a:spcPct val="150000"/>
              </a:lnSpc>
            </a:pPr>
            <a:r>
              <a:rPr lang="en-GB" sz="1800" dirty="0"/>
              <a:t>Flexible Master’s level modules</a:t>
            </a:r>
          </a:p>
          <a:p>
            <a:pPr eaLnBrk="1" hangingPunct="1"/>
            <a:r>
              <a:rPr lang="en-GB" sz="1800" b="1" dirty="0"/>
              <a:t>Academic Medical Forum &amp; Academic Opportunities seminars</a:t>
            </a:r>
          </a:p>
          <a:p>
            <a:pPr eaLnBrk="1" hangingPunct="1"/>
            <a:r>
              <a:rPr lang="en-GB" sz="1800" dirty="0"/>
              <a:t>Link to Medical Sciences graduate skills training</a:t>
            </a:r>
          </a:p>
          <a:p>
            <a:pPr>
              <a:lnSpc>
                <a:spcPct val="150000"/>
              </a:lnSpc>
              <a:buFontTx/>
              <a:buNone/>
            </a:pPr>
            <a:r>
              <a:rPr lang="en-US" sz="2400" b="1" dirty="0"/>
              <a:t>Community</a:t>
            </a:r>
          </a:p>
          <a:p>
            <a:pPr eaLnBrk="1" hangingPunct="1">
              <a:lnSpc>
                <a:spcPct val="90000"/>
              </a:lnSpc>
            </a:pPr>
            <a:r>
              <a:rPr lang="en-GB" sz="1800" dirty="0"/>
              <a:t>Central point of advice for trainees and supervisors - “One-stop shop”</a:t>
            </a:r>
          </a:p>
          <a:p>
            <a:pPr eaLnBrk="1" hangingPunct="1">
              <a:lnSpc>
                <a:spcPct val="90000"/>
              </a:lnSpc>
            </a:pPr>
            <a:r>
              <a:rPr lang="en-GB" sz="1800" dirty="0"/>
              <a:t>Regular meetings with trainees both formal and informal to build a community ethos and esprit de corps</a:t>
            </a:r>
          </a:p>
          <a:p>
            <a:pPr eaLnBrk="1" hangingPunct="1">
              <a:lnSpc>
                <a:spcPct val="90000"/>
              </a:lnSpc>
            </a:pPr>
            <a:r>
              <a:rPr lang="en-GB" sz="1800" dirty="0"/>
              <a:t>Conference and tailored dinners</a:t>
            </a:r>
          </a:p>
        </p:txBody>
      </p:sp>
      <p:sp>
        <p:nvSpPr>
          <p:cNvPr id="5" name="Rectangle 2"/>
          <p:cNvSpPr>
            <a:spLocks noGrp="1" noChangeArrowheads="1"/>
          </p:cNvSpPr>
          <p:nvPr>
            <p:ph type="title"/>
          </p:nvPr>
        </p:nvSpPr>
        <p:spPr>
          <a:xfrm>
            <a:off x="261938" y="1238250"/>
            <a:ext cx="8699500" cy="914400"/>
          </a:xfrm>
          <a:ln>
            <a:solidFill>
              <a:srgbClr val="FFCC00"/>
            </a:solidFill>
          </a:ln>
        </p:spPr>
        <p:txBody>
          <a:bodyPr/>
          <a:lstStyle/>
          <a:p>
            <a:pPr eaLnBrk="1" hangingPunct="1">
              <a:defRPr/>
            </a:pPr>
            <a:br>
              <a:rPr lang="en-GB" dirty="0">
                <a:effectLst>
                  <a:outerShdw blurRad="38100" dist="38100" dir="2700000" algn="tl">
                    <a:srgbClr val="C0C0C0"/>
                  </a:outerShdw>
                </a:effectLst>
              </a:rPr>
            </a:br>
            <a:r>
              <a:rPr lang="en-GB" dirty="0">
                <a:solidFill>
                  <a:srgbClr val="002E5C"/>
                </a:solidFill>
              </a:rPr>
              <a:t>Programme overview</a:t>
            </a:r>
            <a:br>
              <a:rPr lang="en-GB" dirty="0">
                <a:effectLst>
                  <a:outerShdw blurRad="38100" dist="38100" dir="2700000" algn="tl">
                    <a:srgbClr val="C0C0C0"/>
                  </a:outerShdw>
                </a:effectLst>
              </a:rPr>
            </a:br>
            <a:endParaRPr lang="en-GB" dirty="0">
              <a:effectLst>
                <a:outerShdw blurRad="38100" dist="38100" dir="2700000" algn="tl">
                  <a:srgbClr val="C0C0C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ln>
            <a:solidFill>
              <a:srgbClr val="FFCC00"/>
            </a:solidFill>
          </a:ln>
        </p:spPr>
        <p:txBody>
          <a:bodyPr/>
          <a:lstStyle/>
          <a:p>
            <a:r>
              <a:rPr lang="en-GB"/>
              <a:t>Administration</a:t>
            </a:r>
          </a:p>
        </p:txBody>
      </p:sp>
      <p:sp>
        <p:nvSpPr>
          <p:cNvPr id="49154" name="Content Placeholder 2"/>
          <p:cNvSpPr>
            <a:spLocks noGrp="1"/>
          </p:cNvSpPr>
          <p:nvPr>
            <p:ph idx="1"/>
          </p:nvPr>
        </p:nvSpPr>
        <p:spPr>
          <a:xfrm>
            <a:off x="600075" y="2171700"/>
            <a:ext cx="8543925" cy="3714750"/>
          </a:xfrm>
        </p:spPr>
        <p:txBody>
          <a:bodyPr/>
          <a:lstStyle/>
          <a:p>
            <a:r>
              <a:rPr lang="en-GB" dirty="0"/>
              <a:t>In partnership with Oxford Deanery:</a:t>
            </a:r>
          </a:p>
          <a:p>
            <a:pPr lvl="1"/>
            <a:r>
              <a:rPr lang="en-GB" dirty="0"/>
              <a:t>Ensure governance of academic posts</a:t>
            </a:r>
          </a:p>
          <a:p>
            <a:pPr lvl="1"/>
            <a:r>
              <a:rPr lang="en-GB" dirty="0"/>
              <a:t>Complete monitoring returns for NIHR</a:t>
            </a:r>
          </a:p>
          <a:p>
            <a:pPr lvl="1"/>
            <a:r>
              <a:rPr lang="en-GB" dirty="0"/>
              <a:t>Support recruitment</a:t>
            </a:r>
          </a:p>
          <a:p>
            <a:pPr lvl="1"/>
            <a:r>
              <a:rPr lang="en-GB" dirty="0"/>
              <a:t>Take part in academic ARCP</a:t>
            </a:r>
          </a:p>
          <a:p>
            <a:pPr lvl="1"/>
            <a:r>
              <a:rPr lang="en-GB" dirty="0"/>
              <a:t>Careers fairs and talks</a:t>
            </a:r>
          </a:p>
          <a:p>
            <a:pPr lvl="1"/>
            <a:r>
              <a:rPr lang="en-GB" dirty="0"/>
              <a:t>Participate in other ‘Deanery’ activities</a:t>
            </a:r>
          </a:p>
          <a:p>
            <a:r>
              <a:rPr lang="en-GB" dirty="0"/>
              <a:t>Liaise with clinical specialties wishing to develop their academic programme</a:t>
            </a:r>
          </a:p>
          <a:p>
            <a:r>
              <a:rPr lang="en-GB" dirty="0"/>
              <a:t>Contact via email </a:t>
            </a:r>
            <a:r>
              <a:rPr lang="en-GB" sz="1800" dirty="0">
                <a:hlinkClick r:id="rId2"/>
              </a:rPr>
              <a:t>oucags@medsci.ox.ac.uk</a:t>
            </a:r>
            <a:r>
              <a:rPr lang="en-GB" sz="1800" dirty="0"/>
              <a:t>; </a:t>
            </a:r>
            <a:r>
              <a:rPr lang="en-GB" sz="1700" dirty="0">
                <a:hlinkClick r:id="rId3"/>
              </a:rPr>
              <a:t>samantha.knight@medsci.ox.uk</a:t>
            </a:r>
            <a:r>
              <a:rPr lang="en-GB" sz="1700" dirty="0"/>
              <a:t>; </a:t>
            </a:r>
            <a:r>
              <a:rPr lang="en-GB" sz="1700" dirty="0">
                <a:hlinkClick r:id="rId4"/>
              </a:rPr>
              <a:t>dominic.furniss@ndorms.ox.ac.uk</a:t>
            </a:r>
            <a:r>
              <a:rPr lang="en-GB" sz="1700" dirty="0"/>
              <a:t>; </a:t>
            </a:r>
            <a:r>
              <a:rPr lang="en-GB" sz="1700" dirty="0">
                <a:hlinkClick r:id="rId5"/>
              </a:rPr>
              <a:t>james.fullerton@ndorms.ox.ac.uk</a:t>
            </a:r>
            <a:r>
              <a:rPr lang="en-GB" sz="1700" dirty="0"/>
              <a:t>; </a:t>
            </a:r>
            <a:r>
              <a:rPr lang="en-GB" sz="1700" dirty="0">
                <a:hlinkClick r:id="rId6"/>
              </a:rPr>
              <a:t>chris.pugh@ndm.ox.ac.uk</a:t>
            </a:r>
            <a:endParaRPr lang="en-GB" sz="1700" dirty="0"/>
          </a:p>
          <a:p>
            <a:pPr marL="2286000" lvl="5" indent="0">
              <a:buNone/>
            </a:pPr>
            <a:endParaRPr lang="en-GB" sz="2400" dirty="0"/>
          </a:p>
        </p:txBody>
      </p:sp>
    </p:spTree>
    <p:extLst>
      <p:ext uri="{BB962C8B-B14F-4D97-AF65-F5344CB8AC3E}">
        <p14:creationId xmlns:p14="http://schemas.microsoft.com/office/powerpoint/2010/main" val="250770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CC518073-9D06-287C-9069-0C7E101C1CFA}"/>
              </a:ext>
            </a:extLst>
          </p:cNvPr>
          <p:cNvSpPr txBox="1">
            <a:spLocks/>
          </p:cNvSpPr>
          <p:nvPr/>
        </p:nvSpPr>
        <p:spPr>
          <a:xfrm>
            <a:off x="159907" y="737547"/>
            <a:ext cx="5249581" cy="768726"/>
          </a:xfrm>
          <a:prstGeom prst="rect">
            <a:avLst/>
          </a:prstGeom>
        </p:spPr>
        <p:txBody>
          <a:bodyPr lIns="0" tIns="0" rIns="0" bIns="0" anchor="b">
            <a:noAutofit/>
          </a:bodyPr>
          <a:lstStyle>
            <a:lvl1pPr algn="l" defTabSz="457200" rtl="0" eaLnBrk="0" fontAlgn="base" hangingPunct="0">
              <a:spcBef>
                <a:spcPct val="0"/>
              </a:spcBef>
              <a:spcAft>
                <a:spcPct val="0"/>
              </a:spcAft>
              <a:defRPr sz="4050" b="1" kern="1200" spc="-23" baseline="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a:defRPr/>
            </a:pPr>
            <a:r>
              <a:rPr lang="en-GB" sz="4000" dirty="0">
                <a:solidFill>
                  <a:srgbClr val="009CD5"/>
                </a:solidFill>
                <a:latin typeface="Frutiga"/>
              </a:rPr>
              <a:t>Partnership approach </a:t>
            </a:r>
          </a:p>
        </p:txBody>
      </p:sp>
      <p:sp>
        <p:nvSpPr>
          <p:cNvPr id="6" name="TextBox 5">
            <a:extLst>
              <a:ext uri="{FF2B5EF4-FFF2-40B4-BE49-F238E27FC236}">
                <a16:creationId xmlns:a16="http://schemas.microsoft.com/office/drawing/2014/main" id="{B07038C3-5AC0-B2EF-96DB-1E353BEAC4C0}"/>
              </a:ext>
            </a:extLst>
          </p:cNvPr>
          <p:cNvSpPr txBox="1"/>
          <p:nvPr/>
        </p:nvSpPr>
        <p:spPr>
          <a:xfrm>
            <a:off x="159907" y="1784983"/>
            <a:ext cx="4224086" cy="2308324"/>
          </a:xfrm>
          <a:prstGeom prst="rect">
            <a:avLst/>
          </a:prstGeom>
          <a:noFill/>
        </p:spPr>
        <p:txBody>
          <a:bodyPr wrap="square">
            <a:spAutoFit/>
          </a:bodyPr>
          <a:lstStyle/>
          <a:p>
            <a:pPr marL="171450" indent="-171450" eaLnBrk="1" fontAlgn="auto" hangingPunct="1">
              <a:spcAft>
                <a:spcPts val="0"/>
              </a:spcAft>
              <a:buFont typeface="Arial" panose="020B0604020202020204" pitchFamily="34" charset="0"/>
              <a:buChar char="•"/>
              <a:defRPr/>
            </a:pPr>
            <a:r>
              <a:rPr lang="en-GB" sz="1600" dirty="0">
                <a:latin typeface="+mn-lt"/>
              </a:rPr>
              <a:t>OUCAGS established in 2008/9 – Oxford Deanery/SHA/University</a:t>
            </a:r>
          </a:p>
          <a:p>
            <a:pPr marL="171450" indent="-171450" eaLnBrk="1" fontAlgn="auto" hangingPunct="1">
              <a:spcAft>
                <a:spcPts val="0"/>
              </a:spcAft>
              <a:buFont typeface="Arial" panose="020B0604020202020204" pitchFamily="34" charset="0"/>
              <a:buChar char="•"/>
              <a:defRPr/>
            </a:pPr>
            <a:endParaRPr lang="en-GB" sz="1600" dirty="0">
              <a:latin typeface="+mn-lt"/>
            </a:endParaRPr>
          </a:p>
          <a:p>
            <a:pPr marL="171450" indent="-171450" eaLnBrk="1" fontAlgn="auto" hangingPunct="1">
              <a:spcAft>
                <a:spcPts val="0"/>
              </a:spcAft>
              <a:buFont typeface="Arial" panose="020B0604020202020204" pitchFamily="34" charset="0"/>
              <a:buChar char="•"/>
              <a:defRPr/>
            </a:pPr>
            <a:r>
              <a:rPr lang="en-GB" sz="1600" dirty="0">
                <a:latin typeface="+mn-lt"/>
              </a:rPr>
              <a:t>Dual position within Deanery and University Medical Sciences to break down silos – innovative approach </a:t>
            </a:r>
          </a:p>
          <a:p>
            <a:pPr marL="171450" indent="-171450" eaLnBrk="1" fontAlgn="auto" hangingPunct="1">
              <a:spcAft>
                <a:spcPts val="0"/>
              </a:spcAft>
              <a:buFont typeface="Arial" panose="020B0604020202020204" pitchFamily="34" charset="0"/>
              <a:buChar char="•"/>
              <a:defRPr/>
            </a:pPr>
            <a:endParaRPr lang="en-GB" sz="1600" dirty="0">
              <a:latin typeface="+mn-lt"/>
            </a:endParaRPr>
          </a:p>
          <a:p>
            <a:pPr marL="171450" indent="-171450" eaLnBrk="1" fontAlgn="auto" hangingPunct="1">
              <a:spcAft>
                <a:spcPts val="0"/>
              </a:spcAft>
              <a:buFont typeface="Arial" panose="020B0604020202020204" pitchFamily="34" charset="0"/>
              <a:buChar char="•"/>
              <a:defRPr/>
            </a:pPr>
            <a:r>
              <a:rPr lang="en-GB" sz="1600" b="1" dirty="0">
                <a:solidFill>
                  <a:srgbClr val="003366"/>
                </a:solidFill>
                <a:latin typeface="+mn-lt"/>
              </a:rPr>
              <a:t>Provide an information resource to trainees and trainers</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42968" y="2407088"/>
            <a:ext cx="1471613" cy="87640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t>Health Education Thames Valley</a:t>
            </a:r>
          </a:p>
          <a:p>
            <a:pPr algn="ctr" fontAlgn="auto">
              <a:spcBef>
                <a:spcPts val="0"/>
              </a:spcBef>
              <a:spcAft>
                <a:spcPts val="0"/>
              </a:spcAft>
              <a:defRPr/>
            </a:pPr>
            <a:r>
              <a:rPr lang="en-GB" sz="1400" dirty="0"/>
              <a:t>(Oxford Deanery)</a:t>
            </a:r>
            <a:endParaRPr lang="en-US" sz="1400" dirty="0"/>
          </a:p>
        </p:txBody>
      </p:sp>
      <p:sp>
        <p:nvSpPr>
          <p:cNvPr id="9" name="Rectangle 8"/>
          <p:cNvSpPr/>
          <p:nvPr/>
        </p:nvSpPr>
        <p:spPr>
          <a:xfrm>
            <a:off x="1126468" y="2419788"/>
            <a:ext cx="1471613" cy="86370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dirty="0"/>
              <a:t>University of Oxford</a:t>
            </a:r>
          </a:p>
          <a:p>
            <a:pPr algn="ctr" fontAlgn="auto">
              <a:spcBef>
                <a:spcPts val="0"/>
              </a:spcBef>
              <a:spcAft>
                <a:spcPts val="0"/>
              </a:spcAft>
              <a:defRPr/>
            </a:pPr>
            <a:r>
              <a:rPr lang="en-GB" sz="1400" dirty="0"/>
              <a:t>Medical Sciences Division</a:t>
            </a:r>
            <a:endParaRPr lang="en-US" sz="1400" dirty="0"/>
          </a:p>
        </p:txBody>
      </p:sp>
      <p:sp>
        <p:nvSpPr>
          <p:cNvPr id="11" name="Rectangle 10"/>
          <p:cNvSpPr/>
          <p:nvPr/>
        </p:nvSpPr>
        <p:spPr>
          <a:xfrm>
            <a:off x="3239428" y="3000129"/>
            <a:ext cx="2682875" cy="217011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dirty="0"/>
          </a:p>
          <a:p>
            <a:pPr algn="ctr" fontAlgn="auto">
              <a:spcBef>
                <a:spcPts val="0"/>
              </a:spcBef>
              <a:spcAft>
                <a:spcPts val="0"/>
              </a:spcAft>
              <a:defRPr/>
            </a:pPr>
            <a:r>
              <a:rPr lang="en-GB" sz="1400" dirty="0"/>
              <a:t>OUCAGS Executive Committee</a:t>
            </a:r>
          </a:p>
          <a:p>
            <a:r>
              <a:rPr lang="en-GB" sz="1100" b="1" dirty="0">
                <a:solidFill>
                  <a:schemeClr val="bg1"/>
                </a:solidFill>
                <a:latin typeface="Calibri" pitchFamily="34" charset="0"/>
              </a:rPr>
              <a:t>Chris Pugh (Director &amp; Associate Dean)</a:t>
            </a:r>
          </a:p>
          <a:p>
            <a:r>
              <a:rPr lang="en-GB" sz="1100" u="sng" dirty="0">
                <a:solidFill>
                  <a:schemeClr val="bg1"/>
                </a:solidFill>
                <a:latin typeface="Calibri" pitchFamily="34" charset="0"/>
              </a:rPr>
              <a:t>Academic TPDs</a:t>
            </a:r>
          </a:p>
          <a:p>
            <a:r>
              <a:rPr lang="en-GB" sz="1100" dirty="0">
                <a:solidFill>
                  <a:schemeClr val="bg1"/>
                </a:solidFill>
                <a:latin typeface="Calibri" pitchFamily="34" charset="0"/>
              </a:rPr>
              <a:t>Paul Johnson</a:t>
            </a:r>
          </a:p>
          <a:p>
            <a:r>
              <a:rPr lang="en-GB" sz="1100" dirty="0">
                <a:solidFill>
                  <a:schemeClr val="bg1"/>
                </a:solidFill>
                <a:latin typeface="Calibri" pitchFamily="34" charset="0"/>
              </a:rPr>
              <a:t>Alison Simmons</a:t>
            </a:r>
          </a:p>
          <a:p>
            <a:r>
              <a:rPr lang="en-GB" sz="1100" dirty="0">
                <a:solidFill>
                  <a:schemeClr val="bg1"/>
                </a:solidFill>
                <a:latin typeface="Calibri" pitchFamily="34" charset="0"/>
              </a:rPr>
              <a:t>Matthew Snape</a:t>
            </a:r>
          </a:p>
          <a:p>
            <a:r>
              <a:rPr lang="en-GB" sz="1100" dirty="0">
                <a:solidFill>
                  <a:schemeClr val="bg1"/>
                </a:solidFill>
                <a:latin typeface="Calibri" pitchFamily="34" charset="0"/>
              </a:rPr>
              <a:t>Anne Kiltie</a:t>
            </a:r>
          </a:p>
          <a:p>
            <a:r>
              <a:rPr lang="en-GB" sz="1100" dirty="0">
                <a:solidFill>
                  <a:schemeClr val="bg1"/>
                </a:solidFill>
                <a:latin typeface="Calibri" pitchFamily="34" charset="0"/>
              </a:rPr>
              <a:t>Denise Best</a:t>
            </a:r>
          </a:p>
          <a:p>
            <a:r>
              <a:rPr lang="en-GB" sz="1100" dirty="0">
                <a:solidFill>
                  <a:schemeClr val="bg1"/>
                </a:solidFill>
                <a:latin typeface="Calibri" pitchFamily="34" charset="0"/>
              </a:rPr>
              <a:t>+/- one or two vacancies….</a:t>
            </a:r>
          </a:p>
          <a:p>
            <a:r>
              <a:rPr lang="en-GB" sz="1100" u="sng" dirty="0">
                <a:solidFill>
                  <a:schemeClr val="bg1"/>
                </a:solidFill>
                <a:latin typeface="Calibri" pitchFamily="34" charset="0"/>
              </a:rPr>
              <a:t>Academic Foundation leads</a:t>
            </a:r>
          </a:p>
          <a:p>
            <a:r>
              <a:rPr lang="en-GB" sz="1100" dirty="0">
                <a:solidFill>
                  <a:schemeClr val="bg1"/>
                </a:solidFill>
                <a:latin typeface="Calibri" pitchFamily="34" charset="0"/>
              </a:rPr>
              <a:t>Sarah Rowland Jones</a:t>
            </a:r>
          </a:p>
          <a:p>
            <a:r>
              <a:rPr lang="en-GB" sz="1100" dirty="0">
                <a:solidFill>
                  <a:schemeClr val="bg1"/>
                </a:solidFill>
                <a:latin typeface="Calibri" pitchFamily="34" charset="0"/>
              </a:rPr>
              <a:t>Kate Saunders </a:t>
            </a:r>
            <a:endParaRPr lang="en-US" sz="1100" dirty="0">
              <a:solidFill>
                <a:schemeClr val="bg1"/>
              </a:solidFill>
              <a:latin typeface="Calibri" pitchFamily="34" charset="0"/>
            </a:endParaRPr>
          </a:p>
          <a:p>
            <a:pPr algn="ctr" fontAlgn="auto">
              <a:spcBef>
                <a:spcPts val="0"/>
              </a:spcBef>
              <a:spcAft>
                <a:spcPts val="0"/>
              </a:spcAft>
              <a:defRPr/>
            </a:pPr>
            <a:endParaRPr lang="en-GB" sz="1400" dirty="0"/>
          </a:p>
          <a:p>
            <a:pPr algn="ctr" fontAlgn="auto">
              <a:spcBef>
                <a:spcPts val="0"/>
              </a:spcBef>
              <a:spcAft>
                <a:spcPts val="0"/>
              </a:spcAft>
              <a:defRPr/>
            </a:pPr>
            <a:endParaRPr lang="en-US" sz="1050" dirty="0"/>
          </a:p>
        </p:txBody>
      </p:sp>
      <p:sp>
        <p:nvSpPr>
          <p:cNvPr id="13" name="Rectangle 12"/>
          <p:cNvSpPr/>
          <p:nvPr/>
        </p:nvSpPr>
        <p:spPr>
          <a:xfrm>
            <a:off x="6092424" y="6170234"/>
            <a:ext cx="1471612" cy="6731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OUCAGS Administrator x 2</a:t>
            </a:r>
            <a:endParaRPr lang="en-US" sz="1200" dirty="0"/>
          </a:p>
        </p:txBody>
      </p:sp>
      <p:sp>
        <p:nvSpPr>
          <p:cNvPr id="17" name="TextBox 16"/>
          <p:cNvSpPr txBox="1"/>
          <p:nvPr/>
        </p:nvSpPr>
        <p:spPr>
          <a:xfrm>
            <a:off x="2572937" y="1909374"/>
            <a:ext cx="3519487" cy="4247317"/>
          </a:xfrm>
          <a:prstGeom prst="rect">
            <a:avLst/>
          </a:prstGeom>
          <a:solidFill>
            <a:schemeClr val="tx2">
              <a:lumMod val="20000"/>
              <a:lumOff val="80000"/>
            </a:schemeClr>
          </a:solidFill>
        </p:spPr>
        <p:txBody>
          <a:bodyPr>
            <a:spAutoFit/>
          </a:bodyPr>
          <a:lstStyle/>
          <a:p>
            <a:pPr algn="ctr" fontAlgn="auto">
              <a:spcBef>
                <a:spcPts val="0"/>
              </a:spcBef>
              <a:spcAft>
                <a:spcPts val="0"/>
              </a:spcAft>
              <a:defRPr/>
            </a:pPr>
            <a:r>
              <a:rPr lang="en-GB" sz="1600" b="1" dirty="0">
                <a:latin typeface="+mn-lt"/>
              </a:rPr>
              <a:t>Oxford University Clinical Academic Graduate School</a:t>
            </a:r>
          </a:p>
          <a:p>
            <a:r>
              <a:rPr lang="en-GB" sz="1400" u="sng" dirty="0">
                <a:latin typeface="Calibri" pitchFamily="34" charset="0"/>
              </a:rPr>
              <a:t>Exec Team</a:t>
            </a:r>
          </a:p>
          <a:p>
            <a:r>
              <a:rPr lang="en-GB" sz="1400" dirty="0">
                <a:latin typeface="Calibri" pitchFamily="34" charset="0"/>
              </a:rPr>
              <a:t>Director &amp; Associate Dean - Chris Pugh</a:t>
            </a:r>
          </a:p>
          <a:p>
            <a:r>
              <a:rPr lang="en-GB" sz="1400" dirty="0">
                <a:latin typeface="Calibri" pitchFamily="34" charset="0"/>
              </a:rPr>
              <a:t>Head of School – Dom Furniss </a:t>
            </a:r>
          </a:p>
          <a:p>
            <a:r>
              <a:rPr lang="en-GB" sz="1400" dirty="0">
                <a:latin typeface="Calibri" pitchFamily="34" charset="0"/>
              </a:rPr>
              <a:t>Deputy Head of School – James Fullerton</a:t>
            </a:r>
          </a:p>
          <a:p>
            <a:r>
              <a:rPr lang="en-GB" sz="1400" dirty="0">
                <a:latin typeface="Calibri" pitchFamily="34" charset="0"/>
              </a:rPr>
              <a:t>Head of Clinical and Academic Development - </a:t>
            </a:r>
          </a:p>
          <a:p>
            <a:r>
              <a:rPr lang="en-GB" sz="1400" dirty="0" err="1">
                <a:latin typeface="Calibri" pitchFamily="34" charset="0"/>
              </a:rPr>
              <a:t>Dr.</a:t>
            </a:r>
            <a:r>
              <a:rPr lang="en-GB" sz="1400" dirty="0">
                <a:latin typeface="Calibri" pitchFamily="34" charset="0"/>
              </a:rPr>
              <a:t> Sam Knight</a:t>
            </a:r>
          </a:p>
          <a:p>
            <a:r>
              <a:rPr lang="en-GB" sz="1400" u="sng" dirty="0">
                <a:latin typeface="Calibri" pitchFamily="34" charset="0"/>
              </a:rPr>
              <a:t>Academic TPDs</a:t>
            </a:r>
          </a:p>
          <a:p>
            <a:r>
              <a:rPr lang="en-GB" sz="1400" dirty="0">
                <a:latin typeface="Calibri" pitchFamily="34" charset="0"/>
              </a:rPr>
              <a:t>Katharine Owen</a:t>
            </a:r>
          </a:p>
          <a:p>
            <a:r>
              <a:rPr lang="en-GB" sz="1400" dirty="0">
                <a:latin typeface="Calibri" pitchFamily="34" charset="0"/>
              </a:rPr>
              <a:t>Martin Turner</a:t>
            </a:r>
          </a:p>
          <a:p>
            <a:r>
              <a:rPr lang="en-GB" sz="1400" dirty="0">
                <a:latin typeface="Calibri" pitchFamily="34" charset="0"/>
              </a:rPr>
              <a:t>Sarah </a:t>
            </a:r>
            <a:r>
              <a:rPr lang="en-GB" sz="1400" dirty="0" err="1">
                <a:latin typeface="Calibri" pitchFamily="34" charset="0"/>
              </a:rPr>
              <a:t>Howles</a:t>
            </a:r>
            <a:endParaRPr lang="en-GB" sz="1400" dirty="0">
              <a:latin typeface="Calibri" pitchFamily="34" charset="0"/>
            </a:endParaRPr>
          </a:p>
          <a:p>
            <a:r>
              <a:rPr lang="en-GB" sz="1400" dirty="0">
                <a:latin typeface="Calibri" pitchFamily="34" charset="0"/>
              </a:rPr>
              <a:t>Kate Saunders </a:t>
            </a:r>
          </a:p>
          <a:p>
            <a:r>
              <a:rPr lang="en-GB" sz="1400" dirty="0">
                <a:latin typeface="Calibri" pitchFamily="34" charset="0"/>
              </a:rPr>
              <a:t>Gail Hayward</a:t>
            </a:r>
          </a:p>
          <a:p>
            <a:r>
              <a:rPr lang="en-GB" sz="1400" dirty="0">
                <a:latin typeface="Calibri" pitchFamily="34" charset="0"/>
              </a:rPr>
              <a:t>Richard Haynes</a:t>
            </a:r>
          </a:p>
          <a:p>
            <a:r>
              <a:rPr lang="en-GB" sz="1400" u="sng" dirty="0">
                <a:latin typeface="Calibri" pitchFamily="34" charset="0"/>
              </a:rPr>
              <a:t>Academic Foundation leads</a:t>
            </a:r>
          </a:p>
          <a:p>
            <a:r>
              <a:rPr lang="en-GB" sz="1400" dirty="0">
                <a:latin typeface="Calibri" pitchFamily="34" charset="0"/>
              </a:rPr>
              <a:t>Beth Bird-Lieberman</a:t>
            </a:r>
          </a:p>
          <a:p>
            <a:r>
              <a:rPr lang="en-GB" sz="1400" dirty="0">
                <a:latin typeface="Calibri" pitchFamily="34" charset="0"/>
              </a:rPr>
              <a:t>Simon Lord</a:t>
            </a:r>
          </a:p>
          <a:p>
            <a:r>
              <a:rPr lang="en-GB" sz="1400" dirty="0">
                <a:latin typeface="Calibri" pitchFamily="34" charset="0"/>
              </a:rPr>
              <a:t>Katherine Bull</a:t>
            </a:r>
            <a:endParaRPr lang="en-GB" sz="1600" dirty="0">
              <a:latin typeface="Calibri" pitchFamily="34" charset="0"/>
            </a:endParaRPr>
          </a:p>
        </p:txBody>
      </p:sp>
      <p:sp>
        <p:nvSpPr>
          <p:cNvPr id="41999" name="Title 18"/>
          <p:cNvSpPr>
            <a:spLocks noGrp="1"/>
          </p:cNvSpPr>
          <p:nvPr>
            <p:ph type="title" idx="4294967295"/>
          </p:nvPr>
        </p:nvSpPr>
        <p:spPr>
          <a:xfrm>
            <a:off x="269820" y="1238250"/>
            <a:ext cx="8172450" cy="632042"/>
          </a:xfrm>
          <a:ln>
            <a:solidFill>
              <a:srgbClr val="FFCC00"/>
            </a:solidFill>
          </a:ln>
        </p:spPr>
        <p:txBody>
          <a:bodyPr/>
          <a:lstStyle/>
          <a:p>
            <a:r>
              <a:rPr lang="en-GB" dirty="0">
                <a:solidFill>
                  <a:srgbClr val="003366"/>
                </a:solidFill>
              </a:rPr>
              <a:t>Structure – who are we ?</a:t>
            </a:r>
          </a:p>
        </p:txBody>
      </p:sp>
      <p:sp>
        <p:nvSpPr>
          <p:cNvPr id="20" name="Rectangle 19"/>
          <p:cNvSpPr/>
          <p:nvPr/>
        </p:nvSpPr>
        <p:spPr>
          <a:xfrm>
            <a:off x="1101068" y="6159122"/>
            <a:ext cx="1471613" cy="6953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Research &amp; Professional Development Officer</a:t>
            </a:r>
            <a:endParaRPr lang="en-US" sz="1200" dirty="0"/>
          </a:p>
        </p:txBody>
      </p:sp>
    </p:spTree>
    <p:extLst>
      <p:ext uri="{BB962C8B-B14F-4D97-AF65-F5344CB8AC3E}">
        <p14:creationId xmlns:p14="http://schemas.microsoft.com/office/powerpoint/2010/main" val="224964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idx="4294967295"/>
          </p:nvPr>
        </p:nvSpPr>
        <p:spPr>
          <a:xfrm>
            <a:off x="210575" y="2607305"/>
            <a:ext cx="1619251" cy="3660775"/>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003366"/>
                </a:solidFill>
              </a:rPr>
              <a:t>Clinical</a:t>
            </a:r>
            <a:br>
              <a:rPr lang="en-GB" sz="1800" dirty="0">
                <a:solidFill>
                  <a:srgbClr val="003366"/>
                </a:solidFill>
              </a:rPr>
            </a:br>
            <a:br>
              <a:rPr lang="en-GB" sz="1800" dirty="0">
                <a:solidFill>
                  <a:srgbClr val="003366"/>
                </a:solidFill>
              </a:rPr>
            </a:br>
            <a:br>
              <a:rPr lang="en-GB" sz="1800" dirty="0">
                <a:solidFill>
                  <a:srgbClr val="003366"/>
                </a:solidFill>
              </a:rPr>
            </a:br>
            <a:br>
              <a:rPr lang="en-GB" sz="1800" dirty="0">
                <a:solidFill>
                  <a:srgbClr val="003366"/>
                </a:solidFill>
              </a:rPr>
            </a:br>
            <a:r>
              <a:rPr lang="en-GB" sz="1800" dirty="0">
                <a:solidFill>
                  <a:srgbClr val="003366"/>
                </a:solidFill>
              </a:rPr>
              <a:t>Academic</a:t>
            </a:r>
            <a:br>
              <a:rPr lang="en-GB" sz="1800" dirty="0">
                <a:solidFill>
                  <a:srgbClr val="003366"/>
                </a:solidFill>
              </a:rPr>
            </a:br>
            <a:br>
              <a:rPr lang="en-GB" sz="1800" dirty="0">
                <a:solidFill>
                  <a:srgbClr val="003366"/>
                </a:solidFill>
              </a:rPr>
            </a:br>
            <a:br>
              <a:rPr lang="en-GB" sz="1800" dirty="0">
                <a:solidFill>
                  <a:srgbClr val="003366"/>
                </a:solidFill>
              </a:rPr>
            </a:br>
            <a:br>
              <a:rPr lang="en-GB" sz="1800" dirty="0">
                <a:solidFill>
                  <a:srgbClr val="003366"/>
                </a:solidFill>
              </a:rPr>
            </a:br>
            <a:r>
              <a:rPr lang="en-GB" sz="1800" dirty="0">
                <a:solidFill>
                  <a:srgbClr val="003366"/>
                </a:solidFill>
              </a:rPr>
              <a:t>OOP</a:t>
            </a:r>
          </a:p>
        </p:txBody>
      </p:sp>
      <p:grpSp>
        <p:nvGrpSpPr>
          <p:cNvPr id="35" name="Group 34"/>
          <p:cNvGrpSpPr/>
          <p:nvPr/>
        </p:nvGrpSpPr>
        <p:grpSpPr>
          <a:xfrm>
            <a:off x="1439863" y="1508545"/>
            <a:ext cx="7380287" cy="1079500"/>
            <a:chOff x="1439863" y="360363"/>
            <a:chExt cx="7380287" cy="1079500"/>
          </a:xfrm>
        </p:grpSpPr>
        <p:sp>
          <p:nvSpPr>
            <p:cNvPr id="36" name="Text Box 9"/>
            <p:cNvSpPr txBox="1">
              <a:spLocks noChangeArrowheads="1"/>
            </p:cNvSpPr>
            <p:nvPr/>
          </p:nvSpPr>
          <p:spPr bwMode="auto">
            <a:xfrm>
              <a:off x="1439863" y="360363"/>
              <a:ext cx="1079500" cy="10795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002060"/>
                  </a:solidFill>
                  <a:latin typeface="+mj-lt"/>
                  <a:ea typeface="Arial Unicode MS" pitchFamily="34" charset="-128"/>
                  <a:cs typeface="Arial Unicode MS" pitchFamily="34" charset="-128"/>
                </a:rPr>
                <a:t>Medical </a:t>
              </a:r>
              <a:br>
                <a:rPr lang="en-GB" sz="2000" dirty="0">
                  <a:solidFill>
                    <a:srgbClr val="002060"/>
                  </a:solidFill>
                  <a:latin typeface="+mj-lt"/>
                  <a:ea typeface="Arial Unicode MS" pitchFamily="34" charset="-128"/>
                  <a:cs typeface="Arial Unicode MS" pitchFamily="34" charset="-128"/>
                </a:rPr>
              </a:br>
              <a:r>
                <a:rPr lang="en-GB" sz="2000" dirty="0">
                  <a:solidFill>
                    <a:srgbClr val="002060"/>
                  </a:solidFill>
                  <a:latin typeface="+mj-lt"/>
                  <a:ea typeface="Arial Unicode MS" pitchFamily="34" charset="-128"/>
                  <a:cs typeface="Arial Unicode MS" pitchFamily="34" charset="-128"/>
                </a:rPr>
                <a:t>School</a:t>
              </a:r>
            </a:p>
          </p:txBody>
        </p:sp>
        <p:sp>
          <p:nvSpPr>
            <p:cNvPr id="37" name="Text Box 10"/>
            <p:cNvSpPr txBox="1">
              <a:spLocks noChangeArrowheads="1"/>
            </p:cNvSpPr>
            <p:nvPr/>
          </p:nvSpPr>
          <p:spPr bwMode="auto">
            <a:xfrm>
              <a:off x="2700338" y="360363"/>
              <a:ext cx="1439862" cy="1068387"/>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002060"/>
                  </a:solidFill>
                  <a:latin typeface="+mj-lt"/>
                  <a:ea typeface="Arial Unicode MS" pitchFamily="34" charset="-128"/>
                  <a:cs typeface="Arial Unicode MS" pitchFamily="34" charset="-128"/>
                </a:rPr>
                <a:t>Foundation</a:t>
              </a:r>
            </a:p>
          </p:txBody>
        </p:sp>
        <p:sp>
          <p:nvSpPr>
            <p:cNvPr id="38" name="Text Box 11"/>
            <p:cNvSpPr txBox="1">
              <a:spLocks noChangeArrowheads="1"/>
            </p:cNvSpPr>
            <p:nvPr/>
          </p:nvSpPr>
          <p:spPr bwMode="auto">
            <a:xfrm>
              <a:off x="4140200" y="360363"/>
              <a:ext cx="1439863" cy="10795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2060"/>
                  </a:solidFill>
                  <a:latin typeface="+mj-lt"/>
                  <a:ea typeface="Arial Unicode MS" pitchFamily="34" charset="-128"/>
                  <a:cs typeface="Arial Unicode MS" pitchFamily="34" charset="-128"/>
                </a:rPr>
                <a:t>Core training</a:t>
              </a:r>
            </a:p>
          </p:txBody>
        </p:sp>
        <p:sp>
          <p:nvSpPr>
            <p:cNvPr id="39" name="Text Box 12"/>
            <p:cNvSpPr txBox="1">
              <a:spLocks noChangeArrowheads="1"/>
            </p:cNvSpPr>
            <p:nvPr/>
          </p:nvSpPr>
          <p:spPr bwMode="auto">
            <a:xfrm>
              <a:off x="5759450" y="360363"/>
              <a:ext cx="1439863" cy="10795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2060"/>
                  </a:solidFill>
                  <a:latin typeface="+mj-lt"/>
                  <a:ea typeface="Arial Unicode MS" pitchFamily="34" charset="-128"/>
                  <a:cs typeface="Arial Unicode MS" pitchFamily="34" charset="-128"/>
                </a:rPr>
                <a:t>Specialist training</a:t>
              </a:r>
            </a:p>
          </p:txBody>
        </p:sp>
        <p:sp>
          <p:nvSpPr>
            <p:cNvPr id="40" name="Text Box 13"/>
            <p:cNvSpPr txBox="1">
              <a:spLocks noChangeArrowheads="1"/>
            </p:cNvSpPr>
            <p:nvPr/>
          </p:nvSpPr>
          <p:spPr bwMode="auto">
            <a:xfrm>
              <a:off x="7380288" y="360363"/>
              <a:ext cx="1439862" cy="10795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2060"/>
                  </a:solidFill>
                  <a:latin typeface="+mj-lt"/>
                  <a:ea typeface="Arial Unicode MS" pitchFamily="34" charset="-128"/>
                  <a:cs typeface="Arial Unicode MS" pitchFamily="34" charset="-128"/>
                </a:rPr>
                <a:t>Post-CCT</a:t>
              </a:r>
            </a:p>
          </p:txBody>
        </p:sp>
      </p:grpSp>
      <p:grpSp>
        <p:nvGrpSpPr>
          <p:cNvPr id="42" name="Group 1"/>
          <p:cNvGrpSpPr>
            <a:grpSpLocks/>
          </p:cNvGrpSpPr>
          <p:nvPr/>
        </p:nvGrpSpPr>
        <p:grpSpPr bwMode="auto">
          <a:xfrm>
            <a:off x="1296988" y="2354258"/>
            <a:ext cx="7740650" cy="3933825"/>
            <a:chOff x="1260475" y="1439863"/>
            <a:chExt cx="7883525" cy="5046934"/>
          </a:xfrm>
        </p:grpSpPr>
        <p:sp>
          <p:nvSpPr>
            <p:cNvPr id="43" name="AutoShape 1"/>
            <p:cNvSpPr>
              <a:spLocks noChangeArrowheads="1"/>
            </p:cNvSpPr>
            <p:nvPr/>
          </p:nvSpPr>
          <p:spPr bwMode="auto">
            <a:xfrm>
              <a:off x="1260475" y="4859339"/>
              <a:ext cx="7740650" cy="1627458"/>
            </a:xfrm>
            <a:prstGeom prst="roundRect">
              <a:avLst>
                <a:gd name="adj" fmla="val 88"/>
              </a:avLst>
            </a:prstGeom>
            <a:solidFill>
              <a:srgbClr val="33CC66"/>
            </a:solidFill>
            <a:ln w="9525">
              <a:solidFill>
                <a:srgbClr val="000000"/>
              </a:solidFill>
              <a:round/>
              <a:headEnd/>
              <a:tailEnd/>
            </a:ln>
          </p:spPr>
          <p:txBody>
            <a:bodyPr wrap="none" anchor="ctr"/>
            <a:lstStyle/>
            <a:p>
              <a:pPr>
                <a:buClr>
                  <a:srgbClr val="000000"/>
                </a:buClr>
                <a:buSzPct val="100000"/>
                <a:buFont typeface="Times New Roman" pitchFamily="18" charset="0"/>
                <a:buNone/>
              </a:pPr>
              <a:endParaRPr lang="en-US">
                <a:solidFill>
                  <a:srgbClr val="002A54"/>
                </a:solidFill>
                <a:latin typeface="+mn-lt"/>
                <a:ea typeface="Arial Unicode MS" pitchFamily="34" charset="-128"/>
                <a:cs typeface="Arial Unicode MS" pitchFamily="34" charset="-128"/>
              </a:endParaRPr>
            </a:p>
          </p:txBody>
        </p:sp>
        <p:sp>
          <p:nvSpPr>
            <p:cNvPr id="44" name="AutoShape 3"/>
            <p:cNvSpPr>
              <a:spLocks noChangeArrowheads="1"/>
            </p:cNvSpPr>
            <p:nvPr/>
          </p:nvSpPr>
          <p:spPr bwMode="auto">
            <a:xfrm>
              <a:off x="1260475" y="1759630"/>
              <a:ext cx="7740650" cy="2020209"/>
            </a:xfrm>
            <a:prstGeom prst="roundRect">
              <a:avLst>
                <a:gd name="adj" fmla="val 65"/>
              </a:avLst>
            </a:prstGeom>
            <a:solidFill>
              <a:srgbClr val="00B8FF"/>
            </a:solidFill>
            <a:ln w="9525">
              <a:solidFill>
                <a:srgbClr val="000000"/>
              </a:solidFill>
              <a:round/>
              <a:headEnd/>
              <a:tailEnd/>
            </a:ln>
          </p:spPr>
          <p:txBody>
            <a:bodyPr wrap="none" anchor="ctr"/>
            <a:lstStyle/>
            <a:p>
              <a:pPr>
                <a:buClr>
                  <a:srgbClr val="000000"/>
                </a:buClr>
                <a:buSzPct val="100000"/>
                <a:buFont typeface="Times New Roman" pitchFamily="18" charset="0"/>
                <a:buNone/>
              </a:pPr>
              <a:endParaRPr lang="en-US">
                <a:solidFill>
                  <a:srgbClr val="002A54"/>
                </a:solidFill>
                <a:latin typeface="+mn-lt"/>
                <a:ea typeface="Arial Unicode MS" pitchFamily="34" charset="-128"/>
                <a:cs typeface="Arial Unicode MS" pitchFamily="34" charset="-128"/>
              </a:endParaRPr>
            </a:p>
          </p:txBody>
        </p:sp>
        <p:sp>
          <p:nvSpPr>
            <p:cNvPr id="45" name="AutoShape 4"/>
            <p:cNvSpPr>
              <a:spLocks noChangeArrowheads="1"/>
            </p:cNvSpPr>
            <p:nvPr/>
          </p:nvSpPr>
          <p:spPr bwMode="auto">
            <a:xfrm>
              <a:off x="1260475" y="3060700"/>
              <a:ext cx="7740650" cy="1800225"/>
            </a:xfrm>
            <a:prstGeom prst="roundRect">
              <a:avLst>
                <a:gd name="adj" fmla="val 88"/>
              </a:avLst>
            </a:prstGeom>
            <a:solidFill>
              <a:srgbClr val="33A3A3"/>
            </a:solidFill>
            <a:ln w="9525">
              <a:solidFill>
                <a:srgbClr val="000000"/>
              </a:solidFill>
              <a:round/>
              <a:headEnd/>
              <a:tailEnd/>
            </a:ln>
          </p:spPr>
          <p:txBody>
            <a:bodyPr wrap="none" anchor="ctr"/>
            <a:lstStyle/>
            <a:p>
              <a:pPr>
                <a:buClr>
                  <a:srgbClr val="000000"/>
                </a:buClr>
                <a:buSzPct val="100000"/>
                <a:buFont typeface="Times New Roman" pitchFamily="18" charset="0"/>
                <a:buNone/>
              </a:pPr>
              <a:endParaRPr lang="en-US">
                <a:solidFill>
                  <a:srgbClr val="002A54"/>
                </a:solidFill>
                <a:latin typeface="+mn-lt"/>
                <a:ea typeface="Arial Unicode MS" pitchFamily="34" charset="-128"/>
                <a:cs typeface="Arial Unicode MS" pitchFamily="34" charset="-128"/>
              </a:endParaRPr>
            </a:p>
          </p:txBody>
        </p:sp>
        <p:sp>
          <p:nvSpPr>
            <p:cNvPr id="46" name="Line 5"/>
            <p:cNvSpPr>
              <a:spLocks noChangeShapeType="1"/>
            </p:cNvSpPr>
            <p:nvPr/>
          </p:nvSpPr>
          <p:spPr bwMode="auto">
            <a:xfrm>
              <a:off x="2700338" y="1759630"/>
              <a:ext cx="1587" cy="30997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47" name="Line 6"/>
            <p:cNvSpPr>
              <a:spLocks noChangeShapeType="1"/>
            </p:cNvSpPr>
            <p:nvPr/>
          </p:nvSpPr>
          <p:spPr bwMode="auto">
            <a:xfrm flipH="1">
              <a:off x="7381875" y="1759630"/>
              <a:ext cx="1588" cy="30997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48" name="Line 7"/>
            <p:cNvSpPr>
              <a:spLocks noChangeShapeType="1"/>
            </p:cNvSpPr>
            <p:nvPr/>
          </p:nvSpPr>
          <p:spPr bwMode="auto">
            <a:xfrm>
              <a:off x="4137025" y="1759630"/>
              <a:ext cx="4763" cy="30997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49" name="Line 8"/>
            <p:cNvSpPr>
              <a:spLocks noChangeShapeType="1"/>
            </p:cNvSpPr>
            <p:nvPr/>
          </p:nvSpPr>
          <p:spPr bwMode="auto">
            <a:xfrm>
              <a:off x="5743575" y="1759630"/>
              <a:ext cx="17463" cy="30997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50" name="Text Box 14"/>
            <p:cNvSpPr txBox="1">
              <a:spLocks noChangeArrowheads="1"/>
            </p:cNvSpPr>
            <p:nvPr/>
          </p:nvSpPr>
          <p:spPr bwMode="auto">
            <a:xfrm>
              <a:off x="1439863" y="1439863"/>
              <a:ext cx="1079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Medical </a:t>
              </a:r>
              <a:br>
                <a:rPr lang="en-GB" sz="1600" dirty="0">
                  <a:solidFill>
                    <a:srgbClr val="002A54"/>
                  </a:solidFill>
                  <a:latin typeface="+mn-lt"/>
                  <a:ea typeface="Arial Unicode MS" pitchFamily="34" charset="-128"/>
                  <a:cs typeface="Arial Unicode MS" pitchFamily="34" charset="-128"/>
                </a:rPr>
              </a:br>
              <a:r>
                <a:rPr lang="en-GB" sz="1600" dirty="0">
                  <a:solidFill>
                    <a:srgbClr val="002A54"/>
                  </a:solidFill>
                  <a:latin typeface="+mn-lt"/>
                  <a:ea typeface="Arial Unicode MS" pitchFamily="34" charset="-128"/>
                  <a:cs typeface="Arial Unicode MS" pitchFamily="34" charset="-128"/>
                </a:rPr>
                <a:t>degree</a:t>
              </a:r>
            </a:p>
          </p:txBody>
        </p:sp>
        <p:sp>
          <p:nvSpPr>
            <p:cNvPr id="51" name="Text Box 15"/>
            <p:cNvSpPr txBox="1">
              <a:spLocks noChangeArrowheads="1"/>
            </p:cNvSpPr>
            <p:nvPr/>
          </p:nvSpPr>
          <p:spPr bwMode="auto">
            <a:xfrm>
              <a:off x="1263650" y="3419475"/>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Intercalated </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degree</a:t>
              </a:r>
            </a:p>
            <a:p>
              <a:pPr algn="ctr" eaLnBrk="1" hangingPunct="1">
                <a:buClr>
                  <a:srgbClr val="000000"/>
                </a:buClr>
                <a:buSzPct val="100000"/>
                <a:buFont typeface="Times New Roman" pitchFamily="18" charset="0"/>
                <a:buNone/>
              </a:pPr>
              <a:endParaRPr lang="en-GB" sz="1600">
                <a:solidFill>
                  <a:srgbClr val="002A54"/>
                </a:solidFill>
                <a:latin typeface="+mn-lt"/>
                <a:ea typeface="Arial Unicode MS" pitchFamily="34" charset="-128"/>
                <a:cs typeface="Arial Unicode MS" pitchFamily="34" charset="-128"/>
              </a:endParaRPr>
            </a:p>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Research SSMs</a:t>
              </a:r>
            </a:p>
          </p:txBody>
        </p:sp>
        <p:sp>
          <p:nvSpPr>
            <p:cNvPr id="52" name="Text Box 16"/>
            <p:cNvSpPr txBox="1">
              <a:spLocks noChangeArrowheads="1"/>
            </p:cNvSpPr>
            <p:nvPr/>
          </p:nvSpPr>
          <p:spPr bwMode="auto">
            <a:xfrm>
              <a:off x="2703513" y="3419475"/>
              <a:ext cx="14366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Academic</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Foundation</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Programme</a:t>
              </a:r>
            </a:p>
          </p:txBody>
        </p:sp>
        <p:sp>
          <p:nvSpPr>
            <p:cNvPr id="53" name="Text Box 17"/>
            <p:cNvSpPr txBox="1">
              <a:spLocks noChangeArrowheads="1"/>
            </p:cNvSpPr>
            <p:nvPr/>
          </p:nvSpPr>
          <p:spPr bwMode="auto">
            <a:xfrm>
              <a:off x="2700338" y="1800225"/>
              <a:ext cx="14366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Foundation</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Programme</a:t>
              </a:r>
            </a:p>
          </p:txBody>
        </p:sp>
        <p:sp>
          <p:nvSpPr>
            <p:cNvPr id="54" name="Text Box 18"/>
            <p:cNvSpPr txBox="1">
              <a:spLocks noChangeArrowheads="1"/>
            </p:cNvSpPr>
            <p:nvPr/>
          </p:nvSpPr>
          <p:spPr bwMode="auto">
            <a:xfrm>
              <a:off x="4330700" y="1539875"/>
              <a:ext cx="1436688"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IMT1-3</a:t>
              </a:r>
            </a:p>
          </p:txBody>
        </p:sp>
        <p:sp>
          <p:nvSpPr>
            <p:cNvPr id="55" name="Text Box 19"/>
            <p:cNvSpPr txBox="1">
              <a:spLocks noChangeArrowheads="1"/>
            </p:cNvSpPr>
            <p:nvPr/>
          </p:nvSpPr>
          <p:spPr bwMode="auto">
            <a:xfrm>
              <a:off x="4502361" y="5234192"/>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Doctorate</a:t>
              </a:r>
              <a:br>
                <a:rPr lang="en-GB" sz="1600" dirty="0">
                  <a:solidFill>
                    <a:srgbClr val="002A54"/>
                  </a:solidFill>
                  <a:latin typeface="+mn-lt"/>
                  <a:ea typeface="Arial Unicode MS" pitchFamily="34" charset="-128"/>
                  <a:cs typeface="Arial Unicode MS" pitchFamily="34" charset="-128"/>
                </a:rPr>
              </a:br>
              <a:br>
                <a:rPr lang="en-GB" sz="1600" dirty="0">
                  <a:solidFill>
                    <a:srgbClr val="002A54"/>
                  </a:solidFill>
                  <a:latin typeface="+mn-lt"/>
                  <a:ea typeface="Arial Unicode MS" pitchFamily="34" charset="-128"/>
                  <a:cs typeface="Arial Unicode MS" pitchFamily="34" charset="-128"/>
                </a:rPr>
              </a:br>
              <a:r>
                <a:rPr lang="en-GB" sz="1600" dirty="0">
                  <a:solidFill>
                    <a:srgbClr val="002A54"/>
                  </a:solidFill>
                  <a:latin typeface="+mn-lt"/>
                  <a:ea typeface="Arial Unicode MS" pitchFamily="34" charset="-128"/>
                  <a:cs typeface="Arial Unicode MS" pitchFamily="34" charset="-128"/>
                </a:rPr>
                <a:t>DPhil</a:t>
              </a:r>
              <a:br>
                <a:rPr lang="en-GB" sz="1600" dirty="0">
                  <a:solidFill>
                    <a:srgbClr val="002A54"/>
                  </a:solidFill>
                  <a:latin typeface="+mn-lt"/>
                  <a:ea typeface="Arial Unicode MS" pitchFamily="34" charset="-128"/>
                  <a:cs typeface="Arial Unicode MS" pitchFamily="34" charset="-128"/>
                </a:rPr>
              </a:br>
              <a:r>
                <a:rPr lang="en-GB" sz="1600" dirty="0">
                  <a:solidFill>
                    <a:srgbClr val="002A54"/>
                  </a:solidFill>
                  <a:latin typeface="+mn-lt"/>
                  <a:ea typeface="Arial Unicode MS" pitchFamily="34" charset="-128"/>
                  <a:cs typeface="Arial Unicode MS" pitchFamily="34" charset="-128"/>
                </a:rPr>
                <a:t>DM</a:t>
              </a:r>
            </a:p>
          </p:txBody>
        </p:sp>
        <p:sp>
          <p:nvSpPr>
            <p:cNvPr id="56" name="Text Box 20"/>
            <p:cNvSpPr txBox="1">
              <a:spLocks noChangeArrowheads="1"/>
            </p:cNvSpPr>
            <p:nvPr/>
          </p:nvSpPr>
          <p:spPr bwMode="auto">
            <a:xfrm>
              <a:off x="5762625" y="1800225"/>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SpR</a:t>
              </a:r>
            </a:p>
          </p:txBody>
        </p:sp>
        <p:sp>
          <p:nvSpPr>
            <p:cNvPr id="57" name="Text Box 21"/>
            <p:cNvSpPr txBox="1">
              <a:spLocks noChangeArrowheads="1"/>
            </p:cNvSpPr>
            <p:nvPr/>
          </p:nvSpPr>
          <p:spPr bwMode="auto">
            <a:xfrm>
              <a:off x="6067083" y="3430444"/>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Clinical lecturer</a:t>
              </a:r>
            </a:p>
          </p:txBody>
        </p:sp>
        <p:sp>
          <p:nvSpPr>
            <p:cNvPr id="58" name="Text Box 22"/>
            <p:cNvSpPr txBox="1">
              <a:spLocks noChangeArrowheads="1"/>
            </p:cNvSpPr>
            <p:nvPr/>
          </p:nvSpPr>
          <p:spPr bwMode="auto">
            <a:xfrm>
              <a:off x="5025231" y="3419476"/>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[ACF]</a:t>
              </a:r>
            </a:p>
          </p:txBody>
        </p:sp>
        <p:sp>
          <p:nvSpPr>
            <p:cNvPr id="59" name="Line 23"/>
            <p:cNvSpPr>
              <a:spLocks noChangeShapeType="1"/>
            </p:cNvSpPr>
            <p:nvPr/>
          </p:nvSpPr>
          <p:spPr bwMode="auto">
            <a:xfrm flipH="1">
              <a:off x="5479070" y="4860926"/>
              <a:ext cx="639947" cy="16258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60" name="Line 24"/>
            <p:cNvSpPr>
              <a:spLocks noChangeShapeType="1"/>
            </p:cNvSpPr>
            <p:nvPr/>
          </p:nvSpPr>
          <p:spPr bwMode="auto">
            <a:xfrm flipH="1">
              <a:off x="7343775" y="4857750"/>
              <a:ext cx="548873" cy="162904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solidFill>
                  <a:srgbClr val="002A54"/>
                </a:solidFill>
                <a:latin typeface="+mn-lt"/>
              </a:endParaRPr>
            </a:p>
          </p:txBody>
        </p:sp>
        <p:sp>
          <p:nvSpPr>
            <p:cNvPr id="61" name="Text Box 25"/>
            <p:cNvSpPr txBox="1">
              <a:spLocks noChangeArrowheads="1"/>
            </p:cNvSpPr>
            <p:nvPr/>
          </p:nvSpPr>
          <p:spPr bwMode="auto">
            <a:xfrm>
              <a:off x="4143375" y="3419475"/>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ACF</a:t>
              </a:r>
            </a:p>
          </p:txBody>
        </p:sp>
        <p:sp>
          <p:nvSpPr>
            <p:cNvPr id="62" name="Text Box 26"/>
            <p:cNvSpPr txBox="1">
              <a:spLocks noChangeArrowheads="1"/>
            </p:cNvSpPr>
            <p:nvPr/>
          </p:nvSpPr>
          <p:spPr bwMode="auto">
            <a:xfrm>
              <a:off x="4143375" y="3419475"/>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ACF</a:t>
              </a:r>
            </a:p>
          </p:txBody>
        </p:sp>
        <p:sp>
          <p:nvSpPr>
            <p:cNvPr id="63" name="Text Box 27"/>
            <p:cNvSpPr txBox="1">
              <a:spLocks noChangeArrowheads="1"/>
            </p:cNvSpPr>
            <p:nvPr/>
          </p:nvSpPr>
          <p:spPr bwMode="auto">
            <a:xfrm>
              <a:off x="4143375" y="3419475"/>
              <a:ext cx="14366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ACF</a:t>
              </a:r>
            </a:p>
          </p:txBody>
        </p:sp>
        <p:sp>
          <p:nvSpPr>
            <p:cNvPr id="64" name="Text Box 28"/>
            <p:cNvSpPr txBox="1">
              <a:spLocks noChangeArrowheads="1"/>
            </p:cNvSpPr>
            <p:nvPr/>
          </p:nvSpPr>
          <p:spPr bwMode="auto">
            <a:xfrm>
              <a:off x="5954911" y="5210320"/>
              <a:ext cx="14366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Intermediate</a:t>
              </a:r>
              <a:br>
                <a:rPr lang="en-GB" sz="1600" dirty="0">
                  <a:solidFill>
                    <a:srgbClr val="002A54"/>
                  </a:solidFill>
                  <a:latin typeface="+mn-lt"/>
                  <a:ea typeface="Arial Unicode MS" pitchFamily="34" charset="-128"/>
                  <a:cs typeface="Arial Unicode MS" pitchFamily="34" charset="-128"/>
                </a:rPr>
              </a:br>
              <a:r>
                <a:rPr lang="en-GB" sz="1600" dirty="0">
                  <a:solidFill>
                    <a:srgbClr val="002A54"/>
                  </a:solidFill>
                  <a:latin typeface="+mn-lt"/>
                  <a:ea typeface="Arial Unicode MS" pitchFamily="34" charset="-128"/>
                  <a:cs typeface="Arial Unicode MS" pitchFamily="34" charset="-128"/>
                </a:rPr>
                <a:t>Fellowship</a:t>
              </a:r>
            </a:p>
          </p:txBody>
        </p:sp>
        <p:sp>
          <p:nvSpPr>
            <p:cNvPr id="65" name="Text Box 29"/>
            <p:cNvSpPr txBox="1">
              <a:spLocks noChangeArrowheads="1"/>
            </p:cNvSpPr>
            <p:nvPr/>
          </p:nvSpPr>
          <p:spPr bwMode="auto">
            <a:xfrm>
              <a:off x="7707313" y="5222769"/>
              <a:ext cx="1436687" cy="1079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dirty="0">
                  <a:solidFill>
                    <a:srgbClr val="002A54"/>
                  </a:solidFill>
                  <a:latin typeface="+mn-lt"/>
                  <a:ea typeface="Arial Unicode MS" pitchFamily="34" charset="-128"/>
                  <a:cs typeface="Arial Unicode MS" pitchFamily="34" charset="-128"/>
                </a:rPr>
                <a:t>Senior Fellowship</a:t>
              </a:r>
            </a:p>
          </p:txBody>
        </p:sp>
        <p:sp>
          <p:nvSpPr>
            <p:cNvPr id="66" name="Text Box 30"/>
            <p:cNvSpPr txBox="1">
              <a:spLocks noChangeArrowheads="1"/>
            </p:cNvSpPr>
            <p:nvPr/>
          </p:nvSpPr>
          <p:spPr bwMode="auto">
            <a:xfrm>
              <a:off x="7383463" y="1800225"/>
              <a:ext cx="14366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Consultant</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or GP</a:t>
              </a:r>
            </a:p>
          </p:txBody>
        </p:sp>
        <p:sp>
          <p:nvSpPr>
            <p:cNvPr id="67" name="Text Box 31"/>
            <p:cNvSpPr txBox="1">
              <a:spLocks noChangeArrowheads="1"/>
            </p:cNvSpPr>
            <p:nvPr/>
          </p:nvSpPr>
          <p:spPr bwMode="auto">
            <a:xfrm>
              <a:off x="7343775" y="3419475"/>
              <a:ext cx="18002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itchFamily="34" charset="0"/>
                  <a:cs typeface="Arial" pitchFamily="34" charset="0"/>
                </a:defRPr>
              </a:lvl9pPr>
            </a:lstStyle>
            <a:p>
              <a:pPr algn="ctr" eaLnBrk="1" hangingPunct="1">
                <a:buClr>
                  <a:srgbClr val="000000"/>
                </a:buClr>
                <a:buSzPct val="100000"/>
                <a:buFont typeface="Times New Roman" pitchFamily="18" charset="0"/>
                <a:buNone/>
              </a:pPr>
              <a:r>
                <a:rPr lang="en-GB" sz="1600">
                  <a:solidFill>
                    <a:srgbClr val="002A54"/>
                  </a:solidFill>
                  <a:latin typeface="+mn-lt"/>
                  <a:ea typeface="Arial Unicode MS" pitchFamily="34" charset="-128"/>
                  <a:cs typeface="Arial Unicode MS" pitchFamily="34" charset="-128"/>
                </a:rPr>
                <a:t> Lecturer,</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Senior Lecturer,</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Reader,</a:t>
              </a:r>
              <a:br>
                <a:rPr lang="en-GB" sz="1600">
                  <a:solidFill>
                    <a:srgbClr val="002A54"/>
                  </a:solidFill>
                  <a:latin typeface="+mn-lt"/>
                  <a:ea typeface="Arial Unicode MS" pitchFamily="34" charset="-128"/>
                  <a:cs typeface="Arial Unicode MS" pitchFamily="34" charset="-128"/>
                </a:rPr>
              </a:br>
              <a:r>
                <a:rPr lang="en-GB" sz="1600">
                  <a:solidFill>
                    <a:srgbClr val="002A54"/>
                  </a:solidFill>
                  <a:latin typeface="+mn-lt"/>
                  <a:ea typeface="Arial Unicode MS" pitchFamily="34" charset="-128"/>
                  <a:cs typeface="Arial Unicode MS" pitchFamily="34" charset="-128"/>
                </a:rPr>
                <a:t>Professor</a:t>
              </a:r>
            </a:p>
          </p:txBody>
        </p:sp>
      </p:grpSp>
      <p:sp>
        <p:nvSpPr>
          <p:cNvPr id="69" name="Text Box 32"/>
          <p:cNvSpPr txBox="1">
            <a:spLocks noChangeArrowheads="1"/>
          </p:cNvSpPr>
          <p:nvPr/>
        </p:nvSpPr>
        <p:spPr bwMode="auto">
          <a:xfrm>
            <a:off x="1439863" y="1289153"/>
            <a:ext cx="7134075" cy="434715"/>
          </a:xfrm>
          <a:prstGeom prst="rect">
            <a:avLst/>
          </a:prstGeom>
          <a:noFill/>
          <a:ln w="9525">
            <a:solidFill>
              <a:srgbClr val="FFC000"/>
            </a:solidFill>
            <a:round/>
            <a:headEnd/>
            <a:tailEnd/>
          </a:ln>
        </p:spPr>
        <p:txBody>
          <a:bodyPr lIns="90000" tIns="46800" rIns="90000" bIns="46800"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solidFill>
                  <a:srgbClr val="002060"/>
                </a:solidFill>
                <a:latin typeface="+mj-lt"/>
                <a:ea typeface="Arial Unicode MS" pitchFamily="34" charset="-128"/>
                <a:cs typeface="Arial Unicode MS" pitchFamily="34" charset="-128"/>
              </a:rPr>
              <a:t>INTEGRATED ACADEMIC TRAINING PATHWAYS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642938" y="1654175"/>
            <a:ext cx="7772400" cy="788988"/>
          </a:xfrm>
          <a:ln>
            <a:solidFill>
              <a:srgbClr val="FFCC00"/>
            </a:solidFill>
          </a:ln>
        </p:spPr>
        <p:txBody>
          <a:bodyPr/>
          <a:lstStyle/>
          <a:p>
            <a:pPr eaLnBrk="1" hangingPunct="1"/>
            <a:r>
              <a:rPr lang="en-GB">
                <a:solidFill>
                  <a:srgbClr val="002E5C"/>
                </a:solidFill>
              </a:rPr>
              <a:t>NIHR Academic Clinical Fellowships</a:t>
            </a:r>
          </a:p>
        </p:txBody>
      </p:sp>
      <p:sp>
        <p:nvSpPr>
          <p:cNvPr id="8197" name="Content Placeholder 2"/>
          <p:cNvSpPr>
            <a:spLocks noGrp="1"/>
          </p:cNvSpPr>
          <p:nvPr>
            <p:ph idx="4294967295"/>
          </p:nvPr>
        </p:nvSpPr>
        <p:spPr>
          <a:xfrm>
            <a:off x="428625" y="2563813"/>
            <a:ext cx="8424863" cy="4035425"/>
          </a:xfrm>
        </p:spPr>
        <p:txBody>
          <a:bodyPr rtlCol="0">
            <a:normAutofit fontScale="92500"/>
          </a:bodyPr>
          <a:lstStyle/>
          <a:p>
            <a:pPr marL="0" indent="0" eaLnBrk="1" fontAlgn="auto" hangingPunct="1">
              <a:lnSpc>
                <a:spcPct val="90000"/>
              </a:lnSpc>
              <a:spcAft>
                <a:spcPts val="0"/>
              </a:spcAft>
              <a:buNone/>
              <a:defRPr/>
            </a:pPr>
            <a:endParaRPr lang="en-GB" dirty="0"/>
          </a:p>
          <a:p>
            <a:pPr eaLnBrk="1" fontAlgn="auto" hangingPunct="1">
              <a:lnSpc>
                <a:spcPct val="90000"/>
              </a:lnSpc>
              <a:spcAft>
                <a:spcPts val="0"/>
              </a:spcAft>
              <a:buFont typeface="Arial" pitchFamily="34" charset="0"/>
              <a:buChar char="•"/>
              <a:defRPr/>
            </a:pPr>
            <a:r>
              <a:rPr lang="en-GB" dirty="0"/>
              <a:t>Academic and clinical training</a:t>
            </a:r>
          </a:p>
          <a:p>
            <a:pPr eaLnBrk="1" fontAlgn="auto" hangingPunct="1">
              <a:lnSpc>
                <a:spcPct val="90000"/>
              </a:lnSpc>
              <a:spcAft>
                <a:spcPts val="0"/>
              </a:spcAft>
              <a:buFont typeface="Arial" pitchFamily="34" charset="0"/>
              <a:buChar char="•"/>
              <a:defRPr/>
            </a:pPr>
            <a:r>
              <a:rPr lang="en-GB" dirty="0"/>
              <a:t>25% academic training :75% clinical training</a:t>
            </a:r>
          </a:p>
          <a:p>
            <a:pPr eaLnBrk="1" fontAlgn="auto" hangingPunct="1">
              <a:lnSpc>
                <a:spcPct val="90000"/>
              </a:lnSpc>
              <a:spcAft>
                <a:spcPts val="0"/>
              </a:spcAft>
              <a:buFont typeface="Arial" pitchFamily="34" charset="0"/>
              <a:buChar char="•"/>
              <a:defRPr/>
            </a:pPr>
            <a:r>
              <a:rPr lang="en-GB" dirty="0"/>
              <a:t>Basic salary 100% funded by NIHR; additional to HEE-TV posts</a:t>
            </a:r>
          </a:p>
          <a:p>
            <a:pPr eaLnBrk="1" fontAlgn="auto" hangingPunct="1">
              <a:lnSpc>
                <a:spcPct val="90000"/>
              </a:lnSpc>
              <a:spcAft>
                <a:spcPts val="0"/>
              </a:spcAft>
              <a:buFont typeface="Arial" pitchFamily="34" charset="0"/>
              <a:buChar char="•"/>
              <a:defRPr/>
            </a:pPr>
            <a:r>
              <a:rPr lang="en-GB" dirty="0"/>
              <a:t>Aim to apply for fellowship leading to higher degree or post-doctoral opportunities</a:t>
            </a:r>
          </a:p>
          <a:p>
            <a:pPr eaLnBrk="1" fontAlgn="auto" hangingPunct="1">
              <a:lnSpc>
                <a:spcPct val="90000"/>
              </a:lnSpc>
              <a:spcAft>
                <a:spcPts val="0"/>
              </a:spcAft>
              <a:buFont typeface="Arial" pitchFamily="34" charset="0"/>
              <a:buChar char="•"/>
              <a:defRPr/>
            </a:pPr>
            <a:r>
              <a:rPr lang="en-GB" dirty="0"/>
              <a:t>~17 per year through ‘formula’ and ‘competition’ </a:t>
            </a:r>
          </a:p>
          <a:p>
            <a:pPr eaLnBrk="1" fontAlgn="auto" hangingPunct="1">
              <a:lnSpc>
                <a:spcPct val="90000"/>
              </a:lnSpc>
              <a:spcAft>
                <a:spcPts val="0"/>
              </a:spcAft>
              <a:buFont typeface="Arial" pitchFamily="34" charset="0"/>
              <a:buChar char="•"/>
              <a:defRPr/>
            </a:pPr>
            <a:r>
              <a:rPr lang="en-GB" dirty="0"/>
              <a:t>Competition posts all linked to an NIHR research ‘theme’</a:t>
            </a:r>
          </a:p>
          <a:p>
            <a:pPr eaLnBrk="1" fontAlgn="auto" hangingPunct="1">
              <a:lnSpc>
                <a:spcPct val="90000"/>
              </a:lnSpc>
              <a:spcAft>
                <a:spcPts val="0"/>
              </a:spcAft>
              <a:buFont typeface="Arial" pitchFamily="34" charset="0"/>
              <a:buChar char="•"/>
              <a:defRPr/>
            </a:pPr>
            <a:r>
              <a:rPr lang="en-GB" dirty="0"/>
              <a:t>Up to 3 years (4 for GPs)</a:t>
            </a:r>
          </a:p>
          <a:p>
            <a:pPr eaLnBrk="1" fontAlgn="auto" hangingPunct="1">
              <a:lnSpc>
                <a:spcPct val="90000"/>
              </a:lnSpc>
              <a:spcAft>
                <a:spcPts val="0"/>
              </a:spcAft>
              <a:buFont typeface="Arial" pitchFamily="34" charset="0"/>
              <a:buChar char="•"/>
              <a:defRPr/>
            </a:pPr>
            <a:r>
              <a:rPr lang="en-GB" dirty="0"/>
              <a:t>Benchmarking to be appointable to specialist training</a:t>
            </a:r>
          </a:p>
          <a:p>
            <a:pPr eaLnBrk="1" fontAlgn="auto" hangingPunct="1">
              <a:lnSpc>
                <a:spcPct val="90000"/>
              </a:lnSpc>
              <a:spcAft>
                <a:spcPts val="0"/>
              </a:spcAft>
              <a:buFont typeface="Arial" pitchFamily="34" charset="0"/>
              <a:buChar char="•"/>
              <a:defRPr/>
            </a:pPr>
            <a:r>
              <a:rPr lang="en-GB" dirty="0"/>
              <a:t>Run through guaranteed – so need an NTN to exit into (if required)</a:t>
            </a:r>
          </a:p>
          <a:p>
            <a:pPr eaLnBrk="1" fontAlgn="auto" hangingPunct="1">
              <a:lnSpc>
                <a:spcPct val="90000"/>
              </a:lnSpc>
              <a:spcAft>
                <a:spcPts val="0"/>
              </a:spcAft>
              <a:buFont typeface="Arial" pitchFamily="34" charset="0"/>
              <a:buChar char="•"/>
              <a:defRPr/>
            </a:pPr>
            <a:endParaRPr lang="en-GB" dirty="0"/>
          </a:p>
          <a:p>
            <a:pPr algn="ctr" eaLnBrk="1" fontAlgn="auto" hangingPunct="1">
              <a:spcAft>
                <a:spcPts val="0"/>
              </a:spcAft>
              <a:buFont typeface="Arial" charset="0"/>
              <a:buNone/>
              <a:defRPr/>
            </a:pPr>
            <a:endParaRPr lang="en-GB" sz="2000" dirty="0">
              <a:solidFill>
                <a:srgbClr val="993366"/>
              </a:solidFill>
            </a:endParaRPr>
          </a:p>
          <a:p>
            <a:pPr algn="ctr" eaLnBrk="1" fontAlgn="auto" hangingPunct="1">
              <a:spcAft>
                <a:spcPts val="0"/>
              </a:spcAft>
              <a:buFont typeface="Arial" charset="0"/>
              <a:buNone/>
              <a:defRPr/>
            </a:pPr>
            <a:endParaRPr lang="en-GB" sz="2000" dirty="0">
              <a:solidFill>
                <a:srgbClr val="993366"/>
              </a:solidFill>
            </a:endParaRPr>
          </a:p>
          <a:p>
            <a:pPr eaLnBrk="1" fontAlgn="auto" hangingPunct="1">
              <a:spcAft>
                <a:spcPts val="0"/>
              </a:spcAft>
              <a:buFontTx/>
              <a:buNone/>
              <a:defRPr/>
            </a:pPr>
            <a:endParaRPr lang="en-GB" dirty="0">
              <a:solidFill>
                <a:srgbClr val="0B91DF"/>
              </a:solidFill>
            </a:endParaRP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642938" y="1423988"/>
            <a:ext cx="7772400" cy="928687"/>
          </a:xfrm>
          <a:prstGeom prst="rect">
            <a:avLst/>
          </a:prstGeom>
          <a:noFill/>
          <a:ln w="9525">
            <a:solidFill>
              <a:srgbClr val="FFCC0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rgbClr val="002147"/>
                </a:solidFill>
                <a:latin typeface="+mj-lt"/>
                <a:ea typeface="+mj-ea"/>
                <a:cs typeface="+mj-cs"/>
              </a:defRPr>
            </a:lvl1pPr>
            <a:lvl2pPr algn="l" rtl="0" eaLnBrk="0" fontAlgn="base" hangingPunct="0">
              <a:spcBef>
                <a:spcPct val="0"/>
              </a:spcBef>
              <a:spcAft>
                <a:spcPct val="0"/>
              </a:spcAft>
              <a:defRPr sz="3600" b="1">
                <a:solidFill>
                  <a:srgbClr val="002147"/>
                </a:solidFill>
                <a:latin typeface="Calibri" pitchFamily="34" charset="0"/>
              </a:defRPr>
            </a:lvl2pPr>
            <a:lvl3pPr algn="l" rtl="0" eaLnBrk="0" fontAlgn="base" hangingPunct="0">
              <a:spcBef>
                <a:spcPct val="0"/>
              </a:spcBef>
              <a:spcAft>
                <a:spcPct val="0"/>
              </a:spcAft>
              <a:defRPr sz="3600" b="1">
                <a:solidFill>
                  <a:srgbClr val="002147"/>
                </a:solidFill>
                <a:latin typeface="Calibri" pitchFamily="34" charset="0"/>
              </a:defRPr>
            </a:lvl3pPr>
            <a:lvl4pPr algn="l" rtl="0" eaLnBrk="0" fontAlgn="base" hangingPunct="0">
              <a:spcBef>
                <a:spcPct val="0"/>
              </a:spcBef>
              <a:spcAft>
                <a:spcPct val="0"/>
              </a:spcAft>
              <a:defRPr sz="3600" b="1">
                <a:solidFill>
                  <a:srgbClr val="002147"/>
                </a:solidFill>
                <a:latin typeface="Calibri" pitchFamily="34" charset="0"/>
              </a:defRPr>
            </a:lvl4pPr>
            <a:lvl5pPr algn="l" rtl="0" eaLnBrk="0" fontAlgn="base" hangingPunct="0">
              <a:spcBef>
                <a:spcPct val="0"/>
              </a:spcBef>
              <a:spcAft>
                <a:spcPct val="0"/>
              </a:spcAft>
              <a:defRPr sz="3600" b="1">
                <a:solidFill>
                  <a:srgbClr val="002147"/>
                </a:solidFill>
                <a:latin typeface="Calibri" pitchFamily="34" charset="0"/>
              </a:defRPr>
            </a:lvl5pPr>
            <a:lvl6pPr marL="457200" algn="l" rtl="0" fontAlgn="base">
              <a:spcBef>
                <a:spcPct val="0"/>
              </a:spcBef>
              <a:spcAft>
                <a:spcPct val="0"/>
              </a:spcAft>
              <a:defRPr sz="3600">
                <a:solidFill>
                  <a:srgbClr val="002147"/>
                </a:solidFill>
                <a:latin typeface="FoundrySterling-Bold" pitchFamily="2" charset="0"/>
              </a:defRPr>
            </a:lvl6pPr>
            <a:lvl7pPr marL="914400" algn="l" rtl="0" fontAlgn="base">
              <a:spcBef>
                <a:spcPct val="0"/>
              </a:spcBef>
              <a:spcAft>
                <a:spcPct val="0"/>
              </a:spcAft>
              <a:defRPr sz="3600">
                <a:solidFill>
                  <a:srgbClr val="002147"/>
                </a:solidFill>
                <a:latin typeface="FoundrySterling-Bold" pitchFamily="2" charset="0"/>
              </a:defRPr>
            </a:lvl7pPr>
            <a:lvl8pPr marL="1371600" algn="l" rtl="0" fontAlgn="base">
              <a:spcBef>
                <a:spcPct val="0"/>
              </a:spcBef>
              <a:spcAft>
                <a:spcPct val="0"/>
              </a:spcAft>
              <a:defRPr sz="3600">
                <a:solidFill>
                  <a:srgbClr val="002147"/>
                </a:solidFill>
                <a:latin typeface="FoundrySterling-Bold" pitchFamily="2" charset="0"/>
              </a:defRPr>
            </a:lvl8pPr>
            <a:lvl9pPr marL="1828800" algn="l" rtl="0" fontAlgn="base">
              <a:spcBef>
                <a:spcPct val="0"/>
              </a:spcBef>
              <a:spcAft>
                <a:spcPct val="0"/>
              </a:spcAft>
              <a:defRPr sz="3600">
                <a:solidFill>
                  <a:srgbClr val="002147"/>
                </a:solidFill>
                <a:latin typeface="FoundrySterling-Bold" pitchFamily="2" charset="0"/>
              </a:defRPr>
            </a:lvl9pPr>
          </a:lstStyle>
          <a:p>
            <a:pPr eaLnBrk="1" hangingPunct="1"/>
            <a:r>
              <a:rPr lang="en-GB" kern="0" dirty="0">
                <a:solidFill>
                  <a:srgbClr val="002E5C"/>
                </a:solidFill>
              </a:rPr>
              <a:t>Recruitment process </a:t>
            </a:r>
            <a:r>
              <a:rPr lang="en-GB" dirty="0"/>
              <a:t>ACF</a:t>
            </a:r>
            <a:endParaRPr lang="en-GB" kern="0" dirty="0">
              <a:solidFill>
                <a:srgbClr val="002E5C"/>
              </a:solidFill>
            </a:endParaRPr>
          </a:p>
        </p:txBody>
      </p:sp>
      <p:sp>
        <p:nvSpPr>
          <p:cNvPr id="5" name="Content Placeholder 4"/>
          <p:cNvSpPr>
            <a:spLocks noGrp="1"/>
          </p:cNvSpPr>
          <p:nvPr>
            <p:ph idx="1"/>
          </p:nvPr>
        </p:nvSpPr>
        <p:spPr>
          <a:xfrm>
            <a:off x="642938" y="2562739"/>
            <a:ext cx="7953375" cy="3514725"/>
          </a:xfrm>
        </p:spPr>
        <p:txBody>
          <a:bodyPr/>
          <a:lstStyle/>
          <a:p>
            <a:r>
              <a:rPr lang="en-GB" dirty="0">
                <a:solidFill>
                  <a:srgbClr val="003366"/>
                </a:solidFill>
              </a:rPr>
              <a:t>Up to 3 specialties against each post, strongest candidate appointed irrespective of specialty</a:t>
            </a:r>
          </a:p>
          <a:p>
            <a:r>
              <a:rPr lang="en-GB" dirty="0">
                <a:solidFill>
                  <a:srgbClr val="003366"/>
                </a:solidFill>
              </a:rPr>
              <a:t>NIHR specify recruitment window/offers</a:t>
            </a:r>
          </a:p>
          <a:p>
            <a:r>
              <a:rPr lang="en-GB" dirty="0">
                <a:solidFill>
                  <a:srgbClr val="003366"/>
                </a:solidFill>
              </a:rPr>
              <a:t>Recruited by HEETV; applications through the online Oriel system </a:t>
            </a:r>
          </a:p>
          <a:p>
            <a:r>
              <a:rPr lang="en-GB" dirty="0">
                <a:solidFill>
                  <a:srgbClr val="003366"/>
                </a:solidFill>
              </a:rPr>
              <a:t>Candidates have local interview and (if they do not possess NTN/DRN) must go to national recruitment for clinical benchmarking ***</a:t>
            </a:r>
            <a:r>
              <a:rPr lang="en-GB">
                <a:solidFill>
                  <a:srgbClr val="003366"/>
                </a:solidFill>
              </a:rPr>
              <a:t>TPD input vital***</a:t>
            </a:r>
            <a:endParaRPr lang="en-GB" dirty="0">
              <a:solidFill>
                <a:srgbClr val="003366"/>
              </a:solidFill>
            </a:endParaRPr>
          </a:p>
          <a:p>
            <a:r>
              <a:rPr lang="en-GB" dirty="0">
                <a:solidFill>
                  <a:srgbClr val="003366"/>
                </a:solidFill>
              </a:rPr>
              <a:t>Are NHS employees with visiting academic university privileges</a:t>
            </a:r>
          </a:p>
          <a:p>
            <a:endParaRPr lang="en-GB" dirty="0"/>
          </a:p>
        </p:txBody>
      </p:sp>
    </p:spTree>
    <p:extLst>
      <p:ext uri="{BB962C8B-B14F-4D97-AF65-F5344CB8AC3E}">
        <p14:creationId xmlns:p14="http://schemas.microsoft.com/office/powerpoint/2010/main" val="235724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642938" y="1423988"/>
            <a:ext cx="7772400" cy="928687"/>
          </a:xfrm>
          <a:ln>
            <a:solidFill>
              <a:srgbClr val="FFCC00"/>
            </a:solidFill>
          </a:ln>
        </p:spPr>
        <p:txBody>
          <a:bodyPr/>
          <a:lstStyle/>
          <a:p>
            <a:pPr eaLnBrk="1" hangingPunct="1"/>
            <a:r>
              <a:rPr lang="en-GB">
                <a:solidFill>
                  <a:srgbClr val="002E5C"/>
                </a:solidFill>
              </a:rPr>
              <a:t>NIHR Clinical Lectureships</a:t>
            </a:r>
          </a:p>
        </p:txBody>
      </p:sp>
      <p:sp>
        <p:nvSpPr>
          <p:cNvPr id="6147" name="Content Placeholder 2"/>
          <p:cNvSpPr>
            <a:spLocks noGrp="1"/>
          </p:cNvSpPr>
          <p:nvPr>
            <p:ph idx="4294967295"/>
          </p:nvPr>
        </p:nvSpPr>
        <p:spPr>
          <a:xfrm>
            <a:off x="428625" y="2773363"/>
            <a:ext cx="8424863" cy="3708400"/>
          </a:xfrm>
        </p:spPr>
        <p:txBody>
          <a:bodyPr/>
          <a:lstStyle/>
          <a:p>
            <a:pPr eaLnBrk="1" hangingPunct="1">
              <a:lnSpc>
                <a:spcPct val="80000"/>
              </a:lnSpc>
              <a:defRPr/>
            </a:pPr>
            <a:r>
              <a:rPr lang="en-GB" sz="2200" dirty="0"/>
              <a:t>Further academic and clinical training for those with a higher degree</a:t>
            </a:r>
          </a:p>
          <a:p>
            <a:pPr eaLnBrk="1" hangingPunct="1">
              <a:lnSpc>
                <a:spcPct val="80000"/>
              </a:lnSpc>
              <a:defRPr/>
            </a:pPr>
            <a:r>
              <a:rPr lang="en-GB" sz="2200" dirty="0"/>
              <a:t>Available to qualified GPs and GDPs with higher degree</a:t>
            </a:r>
          </a:p>
          <a:p>
            <a:pPr eaLnBrk="1" hangingPunct="1">
              <a:lnSpc>
                <a:spcPct val="80000"/>
              </a:lnSpc>
              <a:defRPr/>
            </a:pPr>
            <a:r>
              <a:rPr lang="en-GB" sz="2200" dirty="0"/>
              <a:t>50% academic training : 50% clinical training</a:t>
            </a:r>
          </a:p>
          <a:p>
            <a:pPr eaLnBrk="1" hangingPunct="1">
              <a:lnSpc>
                <a:spcPct val="80000"/>
              </a:lnSpc>
              <a:defRPr/>
            </a:pPr>
            <a:r>
              <a:rPr lang="en-GB" sz="2200" dirty="0"/>
              <a:t>Basic salary 100% funded by NIHR; additional to HEE-TV posts</a:t>
            </a:r>
          </a:p>
          <a:p>
            <a:pPr eaLnBrk="1" hangingPunct="1">
              <a:lnSpc>
                <a:spcPct val="90000"/>
              </a:lnSpc>
              <a:defRPr/>
            </a:pPr>
            <a:r>
              <a:rPr lang="en-GB" sz="2200" dirty="0"/>
              <a:t>Up to 4 years, end point marked by CCT </a:t>
            </a:r>
          </a:p>
          <a:p>
            <a:pPr eaLnBrk="1" hangingPunct="1">
              <a:lnSpc>
                <a:spcPct val="90000"/>
              </a:lnSpc>
              <a:defRPr/>
            </a:pPr>
            <a:r>
              <a:rPr lang="en-GB" sz="2200" dirty="0"/>
              <a:t>If end of post does not line up with CCT need an NTN to complete training</a:t>
            </a:r>
          </a:p>
          <a:p>
            <a:pPr eaLnBrk="1" hangingPunct="1">
              <a:lnSpc>
                <a:spcPct val="90000"/>
              </a:lnSpc>
              <a:defRPr/>
            </a:pPr>
            <a:r>
              <a:rPr lang="en-GB" sz="2200" dirty="0"/>
              <a:t>Recruitment through the University</a:t>
            </a:r>
          </a:p>
          <a:p>
            <a:pPr eaLnBrk="1" hangingPunct="1">
              <a:lnSpc>
                <a:spcPct val="90000"/>
              </a:lnSpc>
              <a:defRPr/>
            </a:pPr>
            <a:r>
              <a:rPr lang="en-GB" sz="2200" dirty="0"/>
              <a:t>~7 per year through ‘formula’ and ‘competition’ </a:t>
            </a:r>
          </a:p>
          <a:p>
            <a:pPr eaLnBrk="1" hangingPunct="1">
              <a:lnSpc>
                <a:spcPct val="90000"/>
              </a:lnSpc>
              <a:defRPr/>
            </a:pPr>
            <a:r>
              <a:rPr lang="en-GB" sz="2200" dirty="0"/>
              <a:t>Opportunity to create ‘matched’ locally funded posts</a:t>
            </a:r>
          </a:p>
          <a:p>
            <a:pPr marL="0" indent="0" eaLnBrk="1" hangingPunct="1">
              <a:buFontTx/>
              <a:buNone/>
              <a:defRPr/>
            </a:pPr>
            <a:endParaRPr lang="en-GB" sz="1800" dirty="0">
              <a:solidFill>
                <a:srgbClr val="993366"/>
              </a:solidFill>
            </a:endParaRPr>
          </a:p>
          <a:p>
            <a:pPr marL="0" indent="0" eaLnBrk="1" hangingPunct="1">
              <a:buFontTx/>
              <a:buNone/>
              <a:defRPr/>
            </a:pPr>
            <a:endParaRPr lang="en-GB" sz="2200" dirty="0"/>
          </a:p>
          <a:p>
            <a:pPr eaLnBrk="1" hangingPunct="1">
              <a:buFontTx/>
              <a:buNone/>
              <a:defRPr/>
            </a:pPr>
            <a:endParaRPr lang="en-GB" sz="1800" dirty="0">
              <a:solidFill>
                <a:srgbClr val="D81217"/>
              </a:solidFill>
            </a:endParaRPr>
          </a:p>
          <a:p>
            <a:pPr eaLnBrk="1" hangingPunct="1">
              <a:defRPr/>
            </a:pPr>
            <a:endParaRPr lang="en-GB" sz="1800" dirty="0">
              <a:solidFill>
                <a:srgbClr val="D81217"/>
              </a:solidFill>
            </a:endParaRPr>
          </a:p>
          <a:p>
            <a:pPr eaLnBrk="1" hangingPunct="1">
              <a:buFontTx/>
              <a:buNone/>
              <a:defRPr/>
            </a:pPr>
            <a:endParaRPr lang="en-GB" dirty="0">
              <a:solidFill>
                <a:srgbClr val="0B91DF"/>
              </a:solidFill>
            </a:endParaRP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642938" y="1423988"/>
            <a:ext cx="7772400" cy="928687"/>
          </a:xfrm>
          <a:prstGeom prst="rect">
            <a:avLst/>
          </a:prstGeom>
          <a:noFill/>
          <a:ln w="9525">
            <a:solidFill>
              <a:srgbClr val="FFCC0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rgbClr val="002147"/>
                </a:solidFill>
                <a:latin typeface="+mj-lt"/>
                <a:ea typeface="+mj-ea"/>
                <a:cs typeface="+mj-cs"/>
              </a:defRPr>
            </a:lvl1pPr>
            <a:lvl2pPr algn="l" rtl="0" eaLnBrk="0" fontAlgn="base" hangingPunct="0">
              <a:spcBef>
                <a:spcPct val="0"/>
              </a:spcBef>
              <a:spcAft>
                <a:spcPct val="0"/>
              </a:spcAft>
              <a:defRPr sz="3600" b="1">
                <a:solidFill>
                  <a:srgbClr val="002147"/>
                </a:solidFill>
                <a:latin typeface="Calibri" pitchFamily="34" charset="0"/>
              </a:defRPr>
            </a:lvl2pPr>
            <a:lvl3pPr algn="l" rtl="0" eaLnBrk="0" fontAlgn="base" hangingPunct="0">
              <a:spcBef>
                <a:spcPct val="0"/>
              </a:spcBef>
              <a:spcAft>
                <a:spcPct val="0"/>
              </a:spcAft>
              <a:defRPr sz="3600" b="1">
                <a:solidFill>
                  <a:srgbClr val="002147"/>
                </a:solidFill>
                <a:latin typeface="Calibri" pitchFamily="34" charset="0"/>
              </a:defRPr>
            </a:lvl3pPr>
            <a:lvl4pPr algn="l" rtl="0" eaLnBrk="0" fontAlgn="base" hangingPunct="0">
              <a:spcBef>
                <a:spcPct val="0"/>
              </a:spcBef>
              <a:spcAft>
                <a:spcPct val="0"/>
              </a:spcAft>
              <a:defRPr sz="3600" b="1">
                <a:solidFill>
                  <a:srgbClr val="002147"/>
                </a:solidFill>
                <a:latin typeface="Calibri" pitchFamily="34" charset="0"/>
              </a:defRPr>
            </a:lvl4pPr>
            <a:lvl5pPr algn="l" rtl="0" eaLnBrk="0" fontAlgn="base" hangingPunct="0">
              <a:spcBef>
                <a:spcPct val="0"/>
              </a:spcBef>
              <a:spcAft>
                <a:spcPct val="0"/>
              </a:spcAft>
              <a:defRPr sz="3600" b="1">
                <a:solidFill>
                  <a:srgbClr val="002147"/>
                </a:solidFill>
                <a:latin typeface="Calibri" pitchFamily="34" charset="0"/>
              </a:defRPr>
            </a:lvl5pPr>
            <a:lvl6pPr marL="457200" algn="l" rtl="0" fontAlgn="base">
              <a:spcBef>
                <a:spcPct val="0"/>
              </a:spcBef>
              <a:spcAft>
                <a:spcPct val="0"/>
              </a:spcAft>
              <a:defRPr sz="3600">
                <a:solidFill>
                  <a:srgbClr val="002147"/>
                </a:solidFill>
                <a:latin typeface="FoundrySterling-Bold" pitchFamily="2" charset="0"/>
              </a:defRPr>
            </a:lvl6pPr>
            <a:lvl7pPr marL="914400" algn="l" rtl="0" fontAlgn="base">
              <a:spcBef>
                <a:spcPct val="0"/>
              </a:spcBef>
              <a:spcAft>
                <a:spcPct val="0"/>
              </a:spcAft>
              <a:defRPr sz="3600">
                <a:solidFill>
                  <a:srgbClr val="002147"/>
                </a:solidFill>
                <a:latin typeface="FoundrySterling-Bold" pitchFamily="2" charset="0"/>
              </a:defRPr>
            </a:lvl7pPr>
            <a:lvl8pPr marL="1371600" algn="l" rtl="0" fontAlgn="base">
              <a:spcBef>
                <a:spcPct val="0"/>
              </a:spcBef>
              <a:spcAft>
                <a:spcPct val="0"/>
              </a:spcAft>
              <a:defRPr sz="3600">
                <a:solidFill>
                  <a:srgbClr val="002147"/>
                </a:solidFill>
                <a:latin typeface="FoundrySterling-Bold" pitchFamily="2" charset="0"/>
              </a:defRPr>
            </a:lvl8pPr>
            <a:lvl9pPr marL="1828800" algn="l" rtl="0" fontAlgn="base">
              <a:spcBef>
                <a:spcPct val="0"/>
              </a:spcBef>
              <a:spcAft>
                <a:spcPct val="0"/>
              </a:spcAft>
              <a:defRPr sz="3600">
                <a:solidFill>
                  <a:srgbClr val="002147"/>
                </a:solidFill>
                <a:latin typeface="FoundrySterling-Bold" pitchFamily="2" charset="0"/>
              </a:defRPr>
            </a:lvl9pPr>
          </a:lstStyle>
          <a:p>
            <a:pPr eaLnBrk="1" hangingPunct="1"/>
            <a:r>
              <a:rPr lang="en-GB" kern="0" dirty="0">
                <a:solidFill>
                  <a:srgbClr val="002E5C"/>
                </a:solidFill>
              </a:rPr>
              <a:t>Recruitment process </a:t>
            </a:r>
            <a:r>
              <a:rPr lang="en-GB" dirty="0"/>
              <a:t>CL</a:t>
            </a:r>
            <a:endParaRPr lang="en-GB" kern="0" dirty="0">
              <a:solidFill>
                <a:srgbClr val="002E5C"/>
              </a:solidFill>
            </a:endParaRPr>
          </a:p>
        </p:txBody>
      </p:sp>
      <p:sp>
        <p:nvSpPr>
          <p:cNvPr id="5" name="Content Placeholder 4"/>
          <p:cNvSpPr>
            <a:spLocks noGrp="1"/>
          </p:cNvSpPr>
          <p:nvPr>
            <p:ph idx="1"/>
          </p:nvPr>
        </p:nvSpPr>
        <p:spPr>
          <a:xfrm>
            <a:off x="642938" y="2562739"/>
            <a:ext cx="7953375" cy="3514725"/>
          </a:xfrm>
        </p:spPr>
        <p:txBody>
          <a:bodyPr/>
          <a:lstStyle/>
          <a:p>
            <a:r>
              <a:rPr lang="en-GB" sz="2200" dirty="0"/>
              <a:t>Usually 3 specialties against each post, strongest candidate appointed irrespective of specialty</a:t>
            </a:r>
          </a:p>
          <a:p>
            <a:r>
              <a:rPr lang="en-GB" sz="2200" dirty="0"/>
              <a:t>No specific recruitment window, can be any time in the year</a:t>
            </a:r>
          </a:p>
          <a:p>
            <a:r>
              <a:rPr lang="en-GB" sz="2200" dirty="0"/>
              <a:t>Recruited by University with honorary NHS contract</a:t>
            </a:r>
          </a:p>
          <a:p>
            <a:r>
              <a:rPr lang="en-GB" sz="2200" dirty="0"/>
              <a:t>Candidates have local interview so TPD representation vital</a:t>
            </a:r>
          </a:p>
          <a:p>
            <a:r>
              <a:rPr lang="en-GB" sz="2200" dirty="0"/>
              <a:t>Excellent second-ranked candidates may be appointed to a local CL post</a:t>
            </a:r>
            <a:endParaRPr lang="en-GB" dirty="0"/>
          </a:p>
        </p:txBody>
      </p:sp>
    </p:spTree>
    <p:extLst>
      <p:ext uri="{BB962C8B-B14F-4D97-AF65-F5344CB8AC3E}">
        <p14:creationId xmlns:p14="http://schemas.microsoft.com/office/powerpoint/2010/main" val="413230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642938" y="1305747"/>
            <a:ext cx="7772400" cy="928687"/>
          </a:xfrm>
          <a:ln>
            <a:solidFill>
              <a:srgbClr val="FFCC00"/>
            </a:solidFill>
          </a:ln>
        </p:spPr>
        <p:txBody>
          <a:bodyPr/>
          <a:lstStyle/>
          <a:p>
            <a:pPr eaLnBrk="1" hangingPunct="1"/>
            <a:r>
              <a:rPr lang="en-GB" dirty="0">
                <a:solidFill>
                  <a:srgbClr val="002E5C"/>
                </a:solidFill>
              </a:rPr>
              <a:t>Local Clinical Lectureships</a:t>
            </a:r>
          </a:p>
        </p:txBody>
      </p:sp>
      <p:sp>
        <p:nvSpPr>
          <p:cNvPr id="6147" name="Content Placeholder 2"/>
          <p:cNvSpPr>
            <a:spLocks noGrp="1"/>
          </p:cNvSpPr>
          <p:nvPr>
            <p:ph idx="4294967295"/>
          </p:nvPr>
        </p:nvSpPr>
        <p:spPr>
          <a:xfrm>
            <a:off x="428625" y="2252444"/>
            <a:ext cx="8424863" cy="3708400"/>
          </a:xfrm>
        </p:spPr>
        <p:txBody>
          <a:bodyPr/>
          <a:lstStyle/>
          <a:p>
            <a:pPr eaLnBrk="1" hangingPunct="1">
              <a:lnSpc>
                <a:spcPct val="80000"/>
              </a:lnSpc>
              <a:defRPr/>
            </a:pPr>
            <a:r>
              <a:rPr lang="en-GB" sz="2200" dirty="0"/>
              <a:t>NIHR encourage us to make a number of locally funded CL posts so we value TPD support in creating these</a:t>
            </a:r>
          </a:p>
          <a:p>
            <a:pPr eaLnBrk="1" hangingPunct="1">
              <a:lnSpc>
                <a:spcPct val="80000"/>
              </a:lnSpc>
              <a:defRPr/>
            </a:pPr>
            <a:r>
              <a:rPr lang="en-GB" sz="2200" dirty="0"/>
              <a:t>Post created from existing HEE-TV post /NTN (but only makes 50% clinical contribution)</a:t>
            </a:r>
          </a:p>
          <a:p>
            <a:pPr eaLnBrk="1" hangingPunct="1">
              <a:lnSpc>
                <a:spcPct val="80000"/>
              </a:lnSpc>
              <a:defRPr/>
            </a:pPr>
            <a:r>
              <a:rPr lang="en-GB" sz="2200" dirty="0"/>
              <a:t>Design is broadly similar to an NIHR CL but with some flexibility e.g. duration variable depending on funding</a:t>
            </a:r>
          </a:p>
          <a:p>
            <a:pPr eaLnBrk="1" hangingPunct="1">
              <a:lnSpc>
                <a:spcPct val="80000"/>
              </a:lnSpc>
              <a:defRPr/>
            </a:pPr>
            <a:r>
              <a:rPr lang="en-GB" sz="2200" dirty="0"/>
              <a:t>Clinical salary component funded by LETB; Academic component funded by University </a:t>
            </a:r>
          </a:p>
          <a:p>
            <a:pPr eaLnBrk="1" hangingPunct="1">
              <a:lnSpc>
                <a:spcPct val="90000"/>
              </a:lnSpc>
              <a:defRPr/>
            </a:pPr>
            <a:r>
              <a:rPr lang="en-GB" sz="2200" dirty="0"/>
              <a:t>Recruitment through the University</a:t>
            </a:r>
          </a:p>
          <a:p>
            <a:pPr eaLnBrk="1" hangingPunct="1">
              <a:lnSpc>
                <a:spcPct val="90000"/>
              </a:lnSpc>
              <a:defRPr/>
            </a:pPr>
            <a:r>
              <a:rPr lang="en-GB" sz="2200" dirty="0"/>
              <a:t>Creation of these posts is approved by PG Dean (Paul Sadler) and requires letters confirming funding is in place and that the TPD is content with the arrangements (pro-</a:t>
            </a:r>
            <a:r>
              <a:rPr lang="en-GB" sz="2200" dirty="0" err="1"/>
              <a:t>forma’s</a:t>
            </a:r>
            <a:r>
              <a:rPr lang="en-GB" sz="2200" dirty="0"/>
              <a:t> available).</a:t>
            </a:r>
          </a:p>
          <a:p>
            <a:pPr marL="0" indent="0" eaLnBrk="1" hangingPunct="1">
              <a:buFontTx/>
              <a:buNone/>
              <a:defRPr/>
            </a:pPr>
            <a:endParaRPr lang="en-GB" sz="1800" dirty="0">
              <a:solidFill>
                <a:srgbClr val="993366"/>
              </a:solidFill>
            </a:endParaRPr>
          </a:p>
          <a:p>
            <a:pPr marL="0" indent="0" eaLnBrk="1" hangingPunct="1">
              <a:buFontTx/>
              <a:buNone/>
              <a:defRPr/>
            </a:pPr>
            <a:endParaRPr lang="en-GB" sz="2200" dirty="0"/>
          </a:p>
          <a:p>
            <a:pPr eaLnBrk="1" hangingPunct="1">
              <a:buFontTx/>
              <a:buNone/>
              <a:defRPr/>
            </a:pPr>
            <a:endParaRPr lang="en-GB" sz="1800" dirty="0">
              <a:solidFill>
                <a:srgbClr val="D81217"/>
              </a:solidFill>
            </a:endParaRPr>
          </a:p>
          <a:p>
            <a:pPr eaLnBrk="1" hangingPunct="1">
              <a:defRPr/>
            </a:pPr>
            <a:endParaRPr lang="en-GB" sz="1800" dirty="0">
              <a:solidFill>
                <a:srgbClr val="D81217"/>
              </a:solidFill>
            </a:endParaRPr>
          </a:p>
          <a:p>
            <a:pPr eaLnBrk="1" hangingPunct="1">
              <a:buFontTx/>
              <a:buNone/>
              <a:defRPr/>
            </a:pPr>
            <a:endParaRPr lang="en-GB" dirty="0">
              <a:solidFill>
                <a:srgbClr val="0B91DF"/>
              </a:solidFill>
            </a:endParaRPr>
          </a:p>
        </p:txBody>
      </p:sp>
      <p:sp>
        <p:nvSpPr>
          <p:cNvPr id="4" name="Title 1"/>
          <p:cNvSpPr txBox="1">
            <a:spLocks/>
          </p:cNvSpPr>
          <p:nvPr/>
        </p:nvSpPr>
        <p:spPr bwMode="auto">
          <a:xfrm>
            <a:off x="642938" y="6280030"/>
            <a:ext cx="7313492" cy="412882"/>
          </a:xfrm>
          <a:prstGeom prst="rect">
            <a:avLst/>
          </a:prstGeom>
          <a:noFill/>
          <a:ln w="9525">
            <a:solidFill>
              <a:srgbClr val="FFCC0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b="1">
                <a:solidFill>
                  <a:srgbClr val="002147"/>
                </a:solidFill>
                <a:latin typeface="+mj-lt"/>
                <a:ea typeface="+mj-ea"/>
                <a:cs typeface="+mj-cs"/>
              </a:defRPr>
            </a:lvl1pPr>
            <a:lvl2pPr algn="l" rtl="0" eaLnBrk="0" fontAlgn="base" hangingPunct="0">
              <a:spcBef>
                <a:spcPct val="0"/>
              </a:spcBef>
              <a:spcAft>
                <a:spcPct val="0"/>
              </a:spcAft>
              <a:defRPr sz="3600" b="1">
                <a:solidFill>
                  <a:srgbClr val="002147"/>
                </a:solidFill>
                <a:latin typeface="Calibri" pitchFamily="34" charset="0"/>
              </a:defRPr>
            </a:lvl2pPr>
            <a:lvl3pPr algn="l" rtl="0" eaLnBrk="0" fontAlgn="base" hangingPunct="0">
              <a:spcBef>
                <a:spcPct val="0"/>
              </a:spcBef>
              <a:spcAft>
                <a:spcPct val="0"/>
              </a:spcAft>
              <a:defRPr sz="3600" b="1">
                <a:solidFill>
                  <a:srgbClr val="002147"/>
                </a:solidFill>
                <a:latin typeface="Calibri" pitchFamily="34" charset="0"/>
              </a:defRPr>
            </a:lvl3pPr>
            <a:lvl4pPr algn="l" rtl="0" eaLnBrk="0" fontAlgn="base" hangingPunct="0">
              <a:spcBef>
                <a:spcPct val="0"/>
              </a:spcBef>
              <a:spcAft>
                <a:spcPct val="0"/>
              </a:spcAft>
              <a:defRPr sz="3600" b="1">
                <a:solidFill>
                  <a:srgbClr val="002147"/>
                </a:solidFill>
                <a:latin typeface="Calibri" pitchFamily="34" charset="0"/>
              </a:defRPr>
            </a:lvl4pPr>
            <a:lvl5pPr algn="l" rtl="0" eaLnBrk="0" fontAlgn="base" hangingPunct="0">
              <a:spcBef>
                <a:spcPct val="0"/>
              </a:spcBef>
              <a:spcAft>
                <a:spcPct val="0"/>
              </a:spcAft>
              <a:defRPr sz="3600" b="1">
                <a:solidFill>
                  <a:srgbClr val="002147"/>
                </a:solidFill>
                <a:latin typeface="Calibri" pitchFamily="34" charset="0"/>
              </a:defRPr>
            </a:lvl5pPr>
            <a:lvl6pPr marL="457200" algn="l" rtl="0" fontAlgn="base">
              <a:spcBef>
                <a:spcPct val="0"/>
              </a:spcBef>
              <a:spcAft>
                <a:spcPct val="0"/>
              </a:spcAft>
              <a:defRPr sz="3600">
                <a:solidFill>
                  <a:srgbClr val="002147"/>
                </a:solidFill>
                <a:latin typeface="FoundrySterling-Bold" pitchFamily="2" charset="0"/>
              </a:defRPr>
            </a:lvl6pPr>
            <a:lvl7pPr marL="914400" algn="l" rtl="0" fontAlgn="base">
              <a:spcBef>
                <a:spcPct val="0"/>
              </a:spcBef>
              <a:spcAft>
                <a:spcPct val="0"/>
              </a:spcAft>
              <a:defRPr sz="3600">
                <a:solidFill>
                  <a:srgbClr val="002147"/>
                </a:solidFill>
                <a:latin typeface="FoundrySterling-Bold" pitchFamily="2" charset="0"/>
              </a:defRPr>
            </a:lvl7pPr>
            <a:lvl8pPr marL="1371600" algn="l" rtl="0" fontAlgn="base">
              <a:spcBef>
                <a:spcPct val="0"/>
              </a:spcBef>
              <a:spcAft>
                <a:spcPct val="0"/>
              </a:spcAft>
              <a:defRPr sz="3600">
                <a:solidFill>
                  <a:srgbClr val="002147"/>
                </a:solidFill>
                <a:latin typeface="FoundrySterling-Bold" pitchFamily="2" charset="0"/>
              </a:defRPr>
            </a:lvl8pPr>
            <a:lvl9pPr marL="1828800" algn="l" rtl="0" fontAlgn="base">
              <a:spcBef>
                <a:spcPct val="0"/>
              </a:spcBef>
              <a:spcAft>
                <a:spcPct val="0"/>
              </a:spcAft>
              <a:defRPr sz="3600">
                <a:solidFill>
                  <a:srgbClr val="002147"/>
                </a:solidFill>
                <a:latin typeface="FoundrySterling-Bold" pitchFamily="2" charset="0"/>
              </a:defRPr>
            </a:lvl9pPr>
          </a:lstStyle>
          <a:p>
            <a:pPr eaLnBrk="1" hangingPunct="1"/>
            <a:r>
              <a:rPr lang="en-GB" sz="2800" kern="0" dirty="0">
                <a:solidFill>
                  <a:srgbClr val="002E5C"/>
                </a:solidFill>
              </a:rPr>
              <a:t>Local Academic Clinical Fellowships</a:t>
            </a:r>
          </a:p>
        </p:txBody>
      </p:sp>
    </p:spTree>
    <p:extLst>
      <p:ext uri="{BB962C8B-B14F-4D97-AF65-F5344CB8AC3E}">
        <p14:creationId xmlns:p14="http://schemas.microsoft.com/office/powerpoint/2010/main" val="785433110"/>
      </p:ext>
    </p:extLst>
  </p:cSld>
  <p:clrMapOvr>
    <a:masterClrMapping/>
  </p:clrMapOvr>
  <p:transition>
    <p:zoom/>
  </p:transition>
</p:sld>
</file>

<file path=ppt/theme/theme1.xml><?xml version="1.0" encoding="utf-8"?>
<a:theme xmlns:a="http://schemas.openxmlformats.org/drawingml/2006/main" name="Careers Service PP">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F7F7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eers Service P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areers Service P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areers Service P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areers Service P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areers Service 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areers Service 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areers Service 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ADABB39AABF14E9C6F2260BDABAAE0" ma:contentTypeVersion="16" ma:contentTypeDescription="Create a new document." ma:contentTypeScope="" ma:versionID="3655cd26e62ce89cc64b289513d13bb8">
  <xsd:schema xmlns:xsd="http://www.w3.org/2001/XMLSchema" xmlns:xs="http://www.w3.org/2001/XMLSchema" xmlns:p="http://schemas.microsoft.com/office/2006/metadata/properties" xmlns:ns1="http://schemas.microsoft.com/sharepoint/v3" xmlns:ns2="152a24aa-af11-4663-ac03-268ed99449f6" xmlns:ns3="31e718d0-d25f-4473-9ab5-b287f922a2e5" targetNamespace="http://schemas.microsoft.com/office/2006/metadata/properties" ma:root="true" ma:fieldsID="e340b526f8452d5e275a06bf481819a4" ns1:_="" ns2:_="" ns3:_="">
    <xsd:import namespace="http://schemas.microsoft.com/sharepoint/v3"/>
    <xsd:import namespace="152a24aa-af11-4663-ac03-268ed99449f6"/>
    <xsd:import namespace="31e718d0-d25f-4473-9ab5-b287f922a2e5"/>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MediaServiceMetadata" minOccurs="0"/>
                <xsd:element ref="ns3:MediaServiceFastMetadata" minOccurs="0"/>
                <xsd:element ref="ns3:MediaServiceDateTaken" minOccurs="0"/>
                <xsd:element ref="ns3:MediaServiceObjectDetectorVersions" minOccurs="0"/>
                <xsd:element ref="ns3:MediaServiceGenerationTime" minOccurs="0"/>
                <xsd:element ref="ns3:MediaServiceEventHashCode"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2a24aa-af11-4663-ac03-268ed99449f6"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e718d0-d25f-4473-9ab5-b287f922a2e5"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35AAD10-8FDE-4475-8EA9-B17F3144A6AE}"/>
</file>

<file path=customXml/itemProps2.xml><?xml version="1.0" encoding="utf-8"?>
<ds:datastoreItem xmlns:ds="http://schemas.openxmlformats.org/officeDocument/2006/customXml" ds:itemID="{DEE95F73-7BEB-4E0F-A5AE-AE26D2D22E6D}"/>
</file>

<file path=customXml/itemProps3.xml><?xml version="1.0" encoding="utf-8"?>
<ds:datastoreItem xmlns:ds="http://schemas.openxmlformats.org/officeDocument/2006/customXml" ds:itemID="{B681CA5B-3D3F-4276-A6F2-581C4C2657DC}"/>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2860</TotalTime>
  <Words>1254</Words>
  <Application>Microsoft Office PowerPoint</Application>
  <PresentationFormat>On-screen Show (4:3)</PresentationFormat>
  <Paragraphs>173</Paragraphs>
  <Slides>12</Slides>
  <Notes>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FoundrySterling-Bold</vt:lpstr>
      <vt:lpstr>FRutiga</vt:lpstr>
      <vt:lpstr>FRutiga</vt:lpstr>
      <vt:lpstr>Frutiga </vt:lpstr>
      <vt:lpstr>Times New Roman</vt:lpstr>
      <vt:lpstr>Careers Service PP</vt:lpstr>
      <vt:lpstr>Custom Design</vt:lpstr>
      <vt:lpstr>Office Theme</vt:lpstr>
      <vt:lpstr>Oxford University Clinical Academic Graduate School</vt:lpstr>
      <vt:lpstr>PowerPoint Presentation</vt:lpstr>
      <vt:lpstr>Structure – who are we ?</vt:lpstr>
      <vt:lpstr>Clinical    Academic    OOP</vt:lpstr>
      <vt:lpstr>NIHR Academic Clinical Fellowships</vt:lpstr>
      <vt:lpstr>PowerPoint Presentation</vt:lpstr>
      <vt:lpstr>NIHR Clinical Lectureships</vt:lpstr>
      <vt:lpstr>PowerPoint Presentation</vt:lpstr>
      <vt:lpstr>Local Clinical Lectureships</vt:lpstr>
      <vt:lpstr>ARCP Process</vt:lpstr>
      <vt:lpstr> Programme overview </vt:lpstr>
      <vt:lpstr>Administration</vt:lpstr>
    </vt:vector>
  </TitlesOfParts>
  <Company>Careers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best</dc:creator>
  <cp:lastModifiedBy>SCHULZ, Lisa (NHS ENGLAND - T1510)</cp:lastModifiedBy>
  <cp:revision>149</cp:revision>
  <dcterms:created xsi:type="dcterms:W3CDTF">2008-10-31T16:42:59Z</dcterms:created>
  <dcterms:modified xsi:type="dcterms:W3CDTF">2024-06-03T12:50:25Z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0x01010008ADABB39AABF14E9C6F2260BDABAAE0</vt:lpwstr>
  </property>
</Properties>
</file>