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18"/>
  </p:notesMasterIdLst>
  <p:handoutMasterIdLst>
    <p:handoutMasterId r:id="rId19"/>
  </p:handoutMasterIdLst>
  <p:sldIdLst>
    <p:sldId id="1923" r:id="rId5"/>
    <p:sldId id="2145707281" r:id="rId6"/>
    <p:sldId id="2145707282" r:id="rId7"/>
    <p:sldId id="2145707283" r:id="rId8"/>
    <p:sldId id="2145707285" r:id="rId9"/>
    <p:sldId id="2145707286" r:id="rId10"/>
    <p:sldId id="2145707287" r:id="rId11"/>
    <p:sldId id="2145707288" r:id="rId12"/>
    <p:sldId id="2145707289" r:id="rId13"/>
    <p:sldId id="2145707290" r:id="rId14"/>
    <p:sldId id="2145707291" r:id="rId15"/>
    <p:sldId id="2145707292" r:id="rId16"/>
    <p:sldId id="214570729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1E4"/>
    <a:srgbClr val="425563"/>
    <a:srgbClr val="F6F8F8"/>
    <a:srgbClr val="80D2CC"/>
    <a:srgbClr val="99DBD6"/>
    <a:srgbClr val="99DDEB"/>
    <a:srgbClr val="80D4E7"/>
    <a:srgbClr val="005EB8"/>
    <a:srgbClr val="E8EDEE"/>
    <a:srgbClr val="0030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22" autoAdjust="0"/>
    <p:restoredTop sz="86353" autoAdjust="0"/>
  </p:normalViewPr>
  <p:slideViewPr>
    <p:cSldViewPr snapToGrid="0">
      <p:cViewPr varScale="1">
        <p:scale>
          <a:sx n="57" d="100"/>
          <a:sy n="57" d="100"/>
        </p:scale>
        <p:origin x="440" y="52"/>
      </p:cViewPr>
      <p:guideLst/>
    </p:cSldViewPr>
  </p:slideViewPr>
  <p:outlineViewPr>
    <p:cViewPr>
      <p:scale>
        <a:sx n="33" d="100"/>
        <a:sy n="33" d="100"/>
      </p:scale>
      <p:origin x="0" y="-6974"/>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4" d="100"/>
          <a:sy n="94" d="100"/>
        </p:scale>
        <p:origin x="3226" y="10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29/08/2024</a:t>
            </a:fld>
            <a:endParaRPr lang="en-GB" dirty="0"/>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dirty="0"/>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29/08/2024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dirty="0"/>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dirty="0"/>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dirty="0"/>
          </a:p>
        </p:txBody>
      </p:sp>
    </p:spTree>
    <p:extLst>
      <p:ext uri="{BB962C8B-B14F-4D97-AF65-F5344CB8AC3E}">
        <p14:creationId xmlns:p14="http://schemas.microsoft.com/office/powerpoint/2010/main" val="44415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a:t>
            </a:fld>
            <a:endParaRPr lang="en-GB" dirty="0"/>
          </a:p>
        </p:txBody>
      </p:sp>
    </p:spTree>
    <p:extLst>
      <p:ext uri="{BB962C8B-B14F-4D97-AF65-F5344CB8AC3E}">
        <p14:creationId xmlns:p14="http://schemas.microsoft.com/office/powerpoint/2010/main" val="364214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4</a:t>
            </a:fld>
            <a:endParaRPr lang="en-GB" dirty="0"/>
          </a:p>
        </p:txBody>
      </p:sp>
    </p:spTree>
    <p:extLst>
      <p:ext uri="{BB962C8B-B14F-4D97-AF65-F5344CB8AC3E}">
        <p14:creationId xmlns:p14="http://schemas.microsoft.com/office/powerpoint/2010/main" val="13939892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16.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18.sv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ront title slide">
    <p:bg>
      <p:bgPr>
        <a:solidFill>
          <a:srgbClr val="F6F8F8"/>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598E9D71-498A-0294-DB92-FA8A45963CA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dirty="0"/>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dirty="0"/>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dirty="0"/>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77454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pic>
        <p:nvPicPr>
          <p:cNvPr id="3" name="Picture 2">
            <a:extLst>
              <a:ext uri="{FF2B5EF4-FFF2-40B4-BE49-F238E27FC236}">
                <a16:creationId xmlns:a16="http://schemas.microsoft.com/office/drawing/2014/main" id="{6FD787DC-00EF-B13A-FE97-CE51273E867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18" name="Rectangle: Top Corners Rounded 17">
            <a:extLst>
              <a:ext uri="{FF2B5EF4-FFF2-40B4-BE49-F238E27FC236}">
                <a16:creationId xmlns:a16="http://schemas.microsoft.com/office/drawing/2014/main" id="{205929B3-ED58-E54F-B724-E24FB5F163DF}"/>
              </a:ext>
              <a:ext uri="{C183D7F6-B498-43B3-948B-1728B52AA6E4}">
                <adec:decorative xmlns:adec="http://schemas.microsoft.com/office/drawing/2017/decorative" val="1"/>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dirty="0"/>
              <a:t>Insert title</a:t>
            </a:r>
          </a:p>
        </p:txBody>
      </p:sp>
      <p:cxnSp>
        <p:nvCxnSpPr>
          <p:cNvPr id="29" name="Straight Connector 28">
            <a:extLst>
              <a:ext uri="{FF2B5EF4-FFF2-40B4-BE49-F238E27FC236}">
                <a16:creationId xmlns:a16="http://schemas.microsoft.com/office/drawing/2014/main" id="{59357DCD-A469-B34A-A880-D744CA731C1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rgbClr val="F6F8F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dirty="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“Showcase quotation</a:t>
            </a:r>
            <a:br>
              <a:rPr lang="en-GB" dirty="0"/>
            </a:br>
            <a:r>
              <a:rPr lang="en-GB" dirty="0"/>
              <a:t>with left aligned text over multiple lines. Try to keep</a:t>
            </a:r>
            <a:br>
              <a:rPr lang="en-GB" dirty="0"/>
            </a:br>
            <a:r>
              <a:rPr lang="en-GB" dirty="0"/>
              <a:t>it to four lines if </a:t>
            </a:r>
            <a:r>
              <a:rPr lang="en-GB" dirty="0" err="1"/>
              <a:t>poss</a:t>
            </a:r>
            <a:r>
              <a:rPr lang="en-GB" dirty="0"/>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Name Surname,</a:t>
            </a:r>
            <a:br>
              <a:rPr lang="en-GB" dirty="0"/>
            </a:br>
            <a:r>
              <a:rPr lang="en-GB" dirty="0"/>
              <a:t>Job Title</a:t>
            </a:r>
          </a:p>
        </p:txBody>
      </p:sp>
      <p:cxnSp>
        <p:nvCxnSpPr>
          <p:cNvPr id="8" name="Straight Connector 7">
            <a:extLst>
              <a:ext uri="{FF2B5EF4-FFF2-40B4-BE49-F238E27FC236}">
                <a16:creationId xmlns:a16="http://schemas.microsoft.com/office/drawing/2014/main" id="{B43FE3F0-85CD-934D-A3A3-CF2B78D73A35}"/>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8" name="Content Placeholder 2">
            <a:extLst>
              <a:ext uri="{FF2B5EF4-FFF2-40B4-BE49-F238E27FC236}">
                <a16:creationId xmlns:a16="http://schemas.microsoft.com/office/drawing/2014/main" id="{7F337CE4-9082-D695-8AD8-89148114EBDF}"/>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 y="0"/>
            <a:ext cx="12191998" cy="6857999"/>
          </a:xfrm>
          <a:prstGeom prst="rect">
            <a:avLst/>
          </a:prstGeom>
        </p:spPr>
      </p:pic>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Content Placeholder 2">
            <a:extLst>
              <a:ext uri="{FF2B5EF4-FFF2-40B4-BE49-F238E27FC236}">
                <a16:creationId xmlns:a16="http://schemas.microsoft.com/office/drawing/2014/main" id="{4542D69F-C459-8ECE-06A1-66E418FF3EC1}"/>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4" name="Content Placeholder 2">
            <a:extLst>
              <a:ext uri="{FF2B5EF4-FFF2-40B4-BE49-F238E27FC236}">
                <a16:creationId xmlns:a16="http://schemas.microsoft.com/office/drawing/2014/main" id="{7558B23E-2241-0C04-DC3A-1FCFC1EF8A24}"/>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“Add quote text here”</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EB4F947-0C85-DAF2-683C-40847EF7F07B}"/>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 </a:t>
            </a: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4" name="Content Placeholder 2">
            <a:extLst>
              <a:ext uri="{FF2B5EF4-FFF2-40B4-BE49-F238E27FC236}">
                <a16:creationId xmlns:a16="http://schemas.microsoft.com/office/drawing/2014/main" id="{7A22BD2E-E9C2-A15B-06FB-553974CDE6CE}"/>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“Add quote text here”</a:t>
            </a:r>
          </a:p>
        </p:txBody>
      </p:sp>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0C3909-1482-1013-E118-A2CE0A1DD3D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E3119AD-4AAB-8B34-F6C1-8D76F0D453BB}"/>
              </a:ext>
            </a:extLst>
          </p:cNvPr>
          <p:cNvSpPr>
            <a:spLocks noGrp="1"/>
          </p:cNvSpPr>
          <p:nvPr>
            <p:ph type="title" hasCustomPrompt="1"/>
          </p:nvPr>
        </p:nvSpPr>
        <p:spPr>
          <a:xfrm>
            <a:off x="770042" y="2242938"/>
            <a:ext cx="10515600" cy="1325563"/>
          </a:xfrm>
        </p:spPr>
        <p:txBody>
          <a:bodyPr>
            <a:noAutofit/>
          </a:bodyPr>
          <a:lstStyle>
            <a:lvl1pPr>
              <a:defRPr sz="6000" b="1"/>
            </a:lvl1pPr>
          </a:lstStyle>
          <a:p>
            <a:r>
              <a:rPr lang="en-US" dirty="0"/>
              <a:t>Breaker slide 1</a:t>
            </a:r>
            <a:endParaRPr lang="en-GB" dirty="0"/>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AF6C2AD-0E53-2A94-6EDF-C2BC1C35E66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41914" y="-121920"/>
            <a:ext cx="12408747" cy="6979920"/>
          </a:xfrm>
          <a:prstGeom prst="rect">
            <a:avLst/>
          </a:prstGeom>
        </p:spPr>
      </p:pic>
      <p:sp>
        <p:nvSpPr>
          <p:cNvPr id="4" name="Title 1">
            <a:extLst>
              <a:ext uri="{FF2B5EF4-FFF2-40B4-BE49-F238E27FC236}">
                <a16:creationId xmlns:a16="http://schemas.microsoft.com/office/drawing/2014/main" id="{3D1B5349-CF21-E9D2-92A0-6C58C15A043A}"/>
              </a:ext>
            </a:extLst>
          </p:cNvPr>
          <p:cNvSpPr>
            <a:spLocks noGrp="1"/>
          </p:cNvSpPr>
          <p:nvPr>
            <p:ph type="title" hasCustomPrompt="1"/>
          </p:nvPr>
        </p:nvSpPr>
        <p:spPr>
          <a:xfrm>
            <a:off x="521688" y="2165645"/>
            <a:ext cx="10515600" cy="1325563"/>
          </a:xfrm>
        </p:spPr>
        <p:txBody>
          <a:bodyPr>
            <a:noAutofit/>
          </a:bodyPr>
          <a:lstStyle>
            <a:lvl1pPr>
              <a:defRPr sz="6000" b="1"/>
            </a:lvl1pPr>
          </a:lstStyle>
          <a:p>
            <a:r>
              <a:rPr lang="en-US" dirty="0"/>
              <a:t>Breaker </a:t>
            </a:r>
            <a:br>
              <a:rPr lang="en-US" dirty="0"/>
            </a:br>
            <a:r>
              <a:rPr lang="en-US" dirty="0"/>
              <a:t>slide 2</a:t>
            </a:r>
            <a:endParaRPr lang="en-GB" dirty="0"/>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bg>
      <p:bgPr>
        <a:solidFill>
          <a:srgbClr val="F6F8F8"/>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D07C2D6-AB1B-B84B-BC13-7D79E8BCFCF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16318" y="-148043"/>
            <a:ext cx="12499929" cy="7031210"/>
          </a:xfrm>
          <a:prstGeom prst="rect">
            <a:avLst/>
          </a:prstGeom>
        </p:spPr>
      </p:pic>
      <p:sp>
        <p:nvSpPr>
          <p:cNvPr id="2" name="Title 1">
            <a:extLst>
              <a:ext uri="{FF2B5EF4-FFF2-40B4-BE49-F238E27FC236}">
                <a16:creationId xmlns:a16="http://schemas.microsoft.com/office/drawing/2014/main" id="{8506D8CC-65FF-0E59-2392-2C0EBC0605F9}"/>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dirty="0"/>
              <a:t>Breaker </a:t>
            </a:r>
            <a:br>
              <a:rPr lang="en-US" dirty="0"/>
            </a:br>
            <a:r>
              <a:rPr lang="en-US" dirty="0"/>
              <a:t>slide 3</a:t>
            </a:r>
            <a:endParaRPr lang="en-GB" dirty="0"/>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5138" y="414734"/>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Content Placeholder 2"/>
          <p:cNvSpPr>
            <a:spLocks noGrp="1"/>
          </p:cNvSpPr>
          <p:nvPr>
            <p:ph idx="1" hasCustomPrompt="1"/>
          </p:nvPr>
        </p:nvSpPr>
        <p:spPr>
          <a:xfrm>
            <a:off x="375138" y="1415778"/>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bg>
      <p:bgPr>
        <a:solidFill>
          <a:srgbClr val="F6F8F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6489-9A30-702B-3E26-D81845892857}"/>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dirty="0"/>
              <a:t>Breaker </a:t>
            </a:r>
            <a:br>
              <a:rPr lang="en-US" dirty="0"/>
            </a:br>
            <a:r>
              <a:rPr lang="en-US" dirty="0"/>
              <a:t>slide 4</a:t>
            </a:r>
            <a:endParaRPr lang="en-GB" dirty="0"/>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pic>
        <p:nvPicPr>
          <p:cNvPr id="5" name="Picture 4" descr="A blue rectangle with black background&#10;&#10;Description automatically generated">
            <a:extLst>
              <a:ext uri="{FF2B5EF4-FFF2-40B4-BE49-F238E27FC236}">
                <a16:creationId xmlns:a16="http://schemas.microsoft.com/office/drawing/2014/main" id="{D115B473-1B85-DD59-52BE-0E90A80C940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Headline slide with image A">
    <p:bg>
      <p:bgPr>
        <a:solidFill>
          <a:srgbClr val="F6F8F8"/>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2" name="Title 1">
            <a:extLst>
              <a:ext uri="{FF2B5EF4-FFF2-40B4-BE49-F238E27FC236}">
                <a16:creationId xmlns:a16="http://schemas.microsoft.com/office/drawing/2014/main" id="{77E577A8-7F18-CBCC-319C-10DC2550A76F}"/>
              </a:ext>
            </a:extLst>
          </p:cNvPr>
          <p:cNvSpPr>
            <a:spLocks noGrp="1"/>
          </p:cNvSpPr>
          <p:nvPr>
            <p:ph type="title" hasCustomPrompt="1"/>
          </p:nvPr>
        </p:nvSpPr>
        <p:spPr>
          <a:xfrm>
            <a:off x="747468" y="2165645"/>
            <a:ext cx="4716354" cy="1325563"/>
          </a:xfrm>
        </p:spPr>
        <p:txBody>
          <a:bodyPr>
            <a:noAutofit/>
          </a:bodyPr>
          <a:lstStyle>
            <a:lvl1pPr>
              <a:defRPr sz="6000" b="1"/>
            </a:lvl1pPr>
          </a:lstStyle>
          <a:p>
            <a:r>
              <a:rPr lang="en-US" dirty="0"/>
              <a:t>Breaker </a:t>
            </a:r>
            <a:br>
              <a:rPr lang="en-US" dirty="0"/>
            </a:br>
            <a:r>
              <a:rPr lang="en-US" dirty="0"/>
              <a:t>slide 5</a:t>
            </a:r>
            <a:endParaRPr lang="en-GB" dirty="0"/>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D92FD5-08EA-6BC8-29BC-BCF5EEFE18AA}"/>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5400000">
            <a:off x="-2509143" y="-71523"/>
            <a:ext cx="10768951" cy="7616239"/>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3"/>
          <a:stretch>
            <a:fillRect/>
          </a:stretch>
        </p:blipFill>
        <p:spPr>
          <a:xfrm>
            <a:off x="10551045" y="364425"/>
            <a:ext cx="1208955" cy="979789"/>
          </a:xfrm>
          <a:prstGeom prst="rect">
            <a:avLst/>
          </a:prstGeom>
        </p:spPr>
      </p:pic>
      <p:cxnSp>
        <p:nvCxnSpPr>
          <p:cNvPr id="9" name="Straight Connector 8">
            <a:extLst>
              <a:ext uri="{FF2B5EF4-FFF2-40B4-BE49-F238E27FC236}">
                <a16:creationId xmlns:a16="http://schemas.microsoft.com/office/drawing/2014/main" id="{F9D383FB-0467-4241-BEF0-D636E886723B}"/>
              </a:ext>
              <a:ext uri="{C183D7F6-B498-43B3-948B-1728B52AA6E4}">
                <adec:decorative xmlns:adec="http://schemas.microsoft.com/office/drawing/2017/decorative" val="1"/>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dirty="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company/</a:t>
            </a:r>
            <a:r>
              <a:rPr kumimoji="0" lang="en-GB" sz="2400" b="1" i="0" u="none" strike="noStrike" kern="1200" cap="none" spc="20" normalizeH="0" baseline="0" noProof="0" dirty="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england.nhs.uk</a:t>
            </a:r>
            <a:endParaRPr lang="en-GB" sz="2400" b="1" dirty="0">
              <a:solidFill>
                <a:schemeClr val="tx1"/>
              </a:solidFill>
            </a:endParaRPr>
          </a:p>
        </p:txBody>
      </p:sp>
      <p:pic>
        <p:nvPicPr>
          <p:cNvPr id="5" name="Picture 4" descr="Twitter symbol">
            <a:extLst>
              <a:ext uri="{FF2B5EF4-FFF2-40B4-BE49-F238E27FC236}">
                <a16:creationId xmlns:a16="http://schemas.microsoft.com/office/drawing/2014/main" id="{6C1B65D7-2EE6-F44F-85AA-7C93787926CD}"/>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72040" y="3665234"/>
            <a:ext cx="390144" cy="390144"/>
          </a:xfrm>
          <a:prstGeom prst="rect">
            <a:avLst/>
          </a:prstGeom>
        </p:spPr>
      </p:pic>
      <p:pic>
        <p:nvPicPr>
          <p:cNvPr id="8" name="Picture 7" descr="LinkedIn symbol">
            <a:extLst>
              <a:ext uri="{FF2B5EF4-FFF2-40B4-BE49-F238E27FC236}">
                <a16:creationId xmlns:a16="http://schemas.microsoft.com/office/drawing/2014/main" id="{F2843EE8-F6F8-9D40-92C1-94FB4DCF14B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885396" y="4266369"/>
            <a:ext cx="390144" cy="390144"/>
          </a:xfrm>
          <a:prstGeom prst="rect">
            <a:avLst/>
          </a:prstGeom>
        </p:spPr>
      </p:pic>
      <p:pic>
        <p:nvPicPr>
          <p:cNvPr id="72" name="Picture 96" descr="World-wide web symbol">
            <a:extLst>
              <a:ext uri="{FF2B5EF4-FFF2-40B4-BE49-F238E27FC236}">
                <a16:creationId xmlns:a16="http://schemas.microsoft.com/office/drawing/2014/main" id="{664BA24D-FA8C-EE4D-A2DC-491BF11D6FA6}"/>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5767074" y="4806522"/>
            <a:ext cx="600075" cy="600075"/>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dirty="0">
              <a:solidFill>
                <a:schemeClr val="accent2"/>
              </a:solidFill>
            </a:endParaRPr>
          </a:p>
        </p:txBody>
      </p:sp>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dirty="0"/>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dirty="0">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3568E66E-4300-C34D-B490-E2E6A73E585A}"/>
              </a:ext>
              <a:ext uri="{C183D7F6-B498-43B3-948B-1728B52AA6E4}">
                <adec:decorative xmlns:adec="http://schemas.microsoft.com/office/drawing/2017/decorative" val="1"/>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F337980B-A75B-014B-A7A8-965882204640}"/>
              </a:ext>
              <a:ext uri="{C183D7F6-B498-43B3-948B-1728B52AA6E4}">
                <adec:decorative xmlns:adec="http://schemas.microsoft.com/office/drawing/2017/decorative" val="1"/>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a:extLst>
              <a:ext uri="{FF2B5EF4-FFF2-40B4-BE49-F238E27FC236}">
                <a16:creationId xmlns:a16="http://schemas.microsoft.com/office/drawing/2014/main" id="{E8B5FF7D-C2EF-9E4C-A4CF-A835052E5DF8}"/>
              </a:ext>
              <a:ext uri="{C183D7F6-B498-43B3-948B-1728B52AA6E4}">
                <adec:decorative xmlns:adec="http://schemas.microsoft.com/office/drawing/2017/decorative" val="1"/>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a:extLst>
              <a:ext uri="{FF2B5EF4-FFF2-40B4-BE49-F238E27FC236}">
                <a16:creationId xmlns:a16="http://schemas.microsoft.com/office/drawing/2014/main" id="{177481C1-F4F0-BE4E-B991-152BB9620270}"/>
              </a:ext>
              <a:ext uri="{C183D7F6-B498-43B3-948B-1728B52AA6E4}">
                <adec:decorative xmlns:adec="http://schemas.microsoft.com/office/drawing/2017/decorative" val="1"/>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2FBC860F-BE8A-634D-9A96-33CE6D96B9F0}"/>
              </a:ext>
              <a:ext uri="{C183D7F6-B498-43B3-948B-1728B52AA6E4}">
                <adec:decorative xmlns:adec="http://schemas.microsoft.com/office/drawing/2017/decorative" val="1"/>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5FA913FF-786C-1944-BF18-E9AB064B3444}"/>
              </a:ext>
              <a:ext uri="{C183D7F6-B498-43B3-948B-1728B52AA6E4}">
                <adec:decorative xmlns:adec="http://schemas.microsoft.com/office/drawing/2017/decorative" val="1"/>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6C22D839-E390-8340-B649-B4FC5A6CFD70}"/>
              </a:ext>
              <a:ext uri="{C183D7F6-B498-43B3-948B-1728B52AA6E4}">
                <adec:decorative xmlns:adec="http://schemas.microsoft.com/office/drawing/2017/decorative" val="1"/>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a:extLst>
              <a:ext uri="{FF2B5EF4-FFF2-40B4-BE49-F238E27FC236}">
                <a16:creationId xmlns:a16="http://schemas.microsoft.com/office/drawing/2014/main" id="{4640EE3D-EEFC-874A-A65B-DDDE03FC3221}"/>
              </a:ext>
              <a:ext uri="{C183D7F6-B498-43B3-948B-1728B52AA6E4}">
                <adec:decorative xmlns:adec="http://schemas.microsoft.com/office/drawing/2017/decorative" val="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a:extLst>
              <a:ext uri="{FF2B5EF4-FFF2-40B4-BE49-F238E27FC236}">
                <a16:creationId xmlns:a16="http://schemas.microsoft.com/office/drawing/2014/main" id="{2A667BF2-B8EF-D949-9F15-FC3B3099AD58}"/>
              </a:ext>
              <a:ext uri="{C183D7F6-B498-43B3-948B-1728B52AA6E4}">
                <adec:decorative xmlns:adec="http://schemas.microsoft.com/office/drawing/2017/decorative" val="1"/>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a:extLst>
              <a:ext uri="{FF2B5EF4-FFF2-40B4-BE49-F238E27FC236}">
                <a16:creationId xmlns:a16="http://schemas.microsoft.com/office/drawing/2014/main" id="{47201170-3375-514F-99C2-E37C6903968A}"/>
              </a:ext>
              <a:ext uri="{C183D7F6-B498-43B3-948B-1728B52AA6E4}">
                <adec:decorative xmlns:adec="http://schemas.microsoft.com/office/drawing/2017/decorative" val="1"/>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tangle 26">
            <a:extLst>
              <a:ext uri="{FF2B5EF4-FFF2-40B4-BE49-F238E27FC236}">
                <a16:creationId xmlns:a16="http://schemas.microsoft.com/office/drawing/2014/main" id="{5E67BC68-4FB2-EE4A-A33E-6A7AF0CF413F}"/>
              </a:ext>
              <a:ext uri="{C183D7F6-B498-43B3-948B-1728B52AA6E4}">
                <adec:decorative xmlns:adec="http://schemas.microsoft.com/office/drawing/2017/decorative" val="1"/>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27">
            <a:extLst>
              <a:ext uri="{FF2B5EF4-FFF2-40B4-BE49-F238E27FC236}">
                <a16:creationId xmlns:a16="http://schemas.microsoft.com/office/drawing/2014/main" id="{0277C142-7A53-7A4A-A8FB-FBF33048E364}"/>
              </a:ext>
              <a:ext uri="{C183D7F6-B498-43B3-948B-1728B52AA6E4}">
                <adec:decorative xmlns:adec="http://schemas.microsoft.com/office/drawing/2017/decorative" val="1"/>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Rectangle 28">
            <a:extLst>
              <a:ext uri="{FF2B5EF4-FFF2-40B4-BE49-F238E27FC236}">
                <a16:creationId xmlns:a16="http://schemas.microsoft.com/office/drawing/2014/main" id="{6ADC5831-BE66-5045-87AF-18EBDF02747B}"/>
              </a:ext>
              <a:ext uri="{C183D7F6-B498-43B3-948B-1728B52AA6E4}">
                <adec:decorative xmlns:adec="http://schemas.microsoft.com/office/drawing/2017/decorative" val="1"/>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a:extLst>
              <a:ext uri="{FF2B5EF4-FFF2-40B4-BE49-F238E27FC236}">
                <a16:creationId xmlns:a16="http://schemas.microsoft.com/office/drawing/2014/main" id="{2CB65DE4-B016-474E-A1C1-495957C7CA04}"/>
              </a:ext>
              <a:ext uri="{C183D7F6-B498-43B3-948B-1728B52AA6E4}">
                <adec:decorative xmlns:adec="http://schemas.microsoft.com/office/drawing/2017/decorative" val="1"/>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Rectangle 30">
            <a:extLst>
              <a:ext uri="{FF2B5EF4-FFF2-40B4-BE49-F238E27FC236}">
                <a16:creationId xmlns:a16="http://schemas.microsoft.com/office/drawing/2014/main" id="{58B3AA15-3E6B-C347-B0BE-F416C5684A23}"/>
              </a:ext>
              <a:ext uri="{C183D7F6-B498-43B3-948B-1728B52AA6E4}">
                <adec:decorative xmlns:adec="http://schemas.microsoft.com/office/drawing/2017/decorative" val="1"/>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7AC0924D-A95B-1E43-84A3-825886C48DD3}"/>
              </a:ext>
              <a:ext uri="{C183D7F6-B498-43B3-948B-1728B52AA6E4}">
                <adec:decorative xmlns:adec="http://schemas.microsoft.com/office/drawing/2017/decorative" val="1"/>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36">
            <a:extLst>
              <a:ext uri="{FF2B5EF4-FFF2-40B4-BE49-F238E27FC236}">
                <a16:creationId xmlns:a16="http://schemas.microsoft.com/office/drawing/2014/main" id="{FF522785-C8F3-734E-AF20-487FED2CEBCA}"/>
              </a:ext>
              <a:ext uri="{C183D7F6-B498-43B3-948B-1728B52AA6E4}">
                <adec:decorative xmlns:adec="http://schemas.microsoft.com/office/drawing/2017/decorative" val="1"/>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ectangle 37">
            <a:extLst>
              <a:ext uri="{FF2B5EF4-FFF2-40B4-BE49-F238E27FC236}">
                <a16:creationId xmlns:a16="http://schemas.microsoft.com/office/drawing/2014/main" id="{798AD1D6-A541-1941-8B56-2FF0936767C6}"/>
              </a:ext>
              <a:ext uri="{C183D7F6-B498-43B3-948B-1728B52AA6E4}">
                <adec:decorative xmlns:adec="http://schemas.microsoft.com/office/drawing/2017/decorative" val="1"/>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Rectangle 38">
            <a:extLst>
              <a:ext uri="{FF2B5EF4-FFF2-40B4-BE49-F238E27FC236}">
                <a16:creationId xmlns:a16="http://schemas.microsoft.com/office/drawing/2014/main" id="{A844F750-124C-F246-BCDD-67595B93DC88}"/>
              </a:ext>
              <a:ext uri="{C183D7F6-B498-43B3-948B-1728B52AA6E4}">
                <adec:decorative xmlns:adec="http://schemas.microsoft.com/office/drawing/2017/decorative" val="1"/>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39">
            <a:extLst>
              <a:ext uri="{FF2B5EF4-FFF2-40B4-BE49-F238E27FC236}">
                <a16:creationId xmlns:a16="http://schemas.microsoft.com/office/drawing/2014/main" id="{15499656-96AE-C649-B3C1-81D5C6F60DA6}"/>
              </a:ext>
              <a:ext uri="{C183D7F6-B498-43B3-948B-1728B52AA6E4}">
                <adec:decorative xmlns:adec="http://schemas.microsoft.com/office/drawing/2017/decorative" val="1"/>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40">
            <a:extLst>
              <a:ext uri="{FF2B5EF4-FFF2-40B4-BE49-F238E27FC236}">
                <a16:creationId xmlns:a16="http://schemas.microsoft.com/office/drawing/2014/main" id="{B3150134-3C23-2A41-8EC0-2D0F308CD2FE}"/>
              </a:ext>
              <a:ext uri="{C183D7F6-B498-43B3-948B-1728B52AA6E4}">
                <adec:decorative xmlns:adec="http://schemas.microsoft.com/office/drawing/2017/decorative" val="1"/>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41">
            <a:extLst>
              <a:ext uri="{FF2B5EF4-FFF2-40B4-BE49-F238E27FC236}">
                <a16:creationId xmlns:a16="http://schemas.microsoft.com/office/drawing/2014/main" id="{4A542EAC-EEE9-2748-9DAC-6986FFF6348A}"/>
              </a:ext>
              <a:ext uri="{C183D7F6-B498-43B3-948B-1728B52AA6E4}">
                <adec:decorative xmlns:adec="http://schemas.microsoft.com/office/drawing/2017/decorative" val="1"/>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 name="Picture 2">
            <a:extLst>
              <a:ext uri="{FF2B5EF4-FFF2-40B4-BE49-F238E27FC236}">
                <a16:creationId xmlns:a16="http://schemas.microsoft.com/office/drawing/2014/main" id="{2D1CDB1A-8B42-520A-323D-5D120AA42E9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bg>
      <p:bgPr>
        <a:solidFill>
          <a:srgbClr val="F6F8F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a:extLst>
              <a:ext uri="{FF2B5EF4-FFF2-40B4-BE49-F238E27FC236}">
                <a16:creationId xmlns:a16="http://schemas.microsoft.com/office/drawing/2014/main" id="{510BDAA4-2C6C-4E47-9616-5977DD23D840}"/>
              </a:ext>
              <a:ext uri="{C183D7F6-B498-43B3-948B-1728B52AA6E4}">
                <adec:decorative xmlns:adec="http://schemas.microsoft.com/office/drawing/2017/decorative" val="1"/>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a:extLst>
              <a:ext uri="{FF2B5EF4-FFF2-40B4-BE49-F238E27FC236}">
                <a16:creationId xmlns:a16="http://schemas.microsoft.com/office/drawing/2014/main" id="{2691AF0D-B60D-2949-AB30-089AD6A4A5A1}"/>
              </a:ext>
              <a:ext uri="{C183D7F6-B498-43B3-948B-1728B52AA6E4}">
                <adec:decorative xmlns:adec="http://schemas.microsoft.com/office/drawing/2017/decorative" val="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a:extLst>
              <a:ext uri="{FF2B5EF4-FFF2-40B4-BE49-F238E27FC236}">
                <a16:creationId xmlns:a16="http://schemas.microsoft.com/office/drawing/2014/main" id="{D76B0456-3FC3-5D44-A9F1-56A57FD0B992}"/>
              </a:ext>
              <a:ext uri="{C183D7F6-B498-43B3-948B-1728B52AA6E4}">
                <adec:decorative xmlns:adec="http://schemas.microsoft.com/office/drawing/2017/decorative" val="1"/>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a:extLst>
              <a:ext uri="{FF2B5EF4-FFF2-40B4-BE49-F238E27FC236}">
                <a16:creationId xmlns:a16="http://schemas.microsoft.com/office/drawing/2014/main" id="{D569F651-3737-5832-DC5A-9DB8A57B6C7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B79D01-2A70-DAF1-6A65-BC0424C2FEE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cxnSp>
        <p:nvCxnSpPr>
          <p:cNvPr id="12" name="Straight Connector 11">
            <a:extLst>
              <a:ext uri="{FF2B5EF4-FFF2-40B4-BE49-F238E27FC236}">
                <a16:creationId xmlns:a16="http://schemas.microsoft.com/office/drawing/2014/main" id="{18E2133D-2149-6B45-BEAB-A2D5E225B5AD}"/>
              </a:ext>
              <a:ext uri="{C183D7F6-B498-43B3-948B-1728B52AA6E4}">
                <adec:decorative xmlns:adec="http://schemas.microsoft.com/office/drawing/2017/decorative" val="1"/>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6A9D545D-FD2F-4843-8588-07EBE7DDAA13}"/>
              </a:ext>
              <a:ext uri="{C183D7F6-B498-43B3-948B-1728B52AA6E4}">
                <adec:decorative xmlns:adec="http://schemas.microsoft.com/office/drawing/2017/decorative" val="1"/>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Heading, subhead, bullets one column">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4CD5CE1C-46DF-8846-A4A0-E19A9CC397B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lide with image A">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dirty="0"/>
              <a:t>Headline over a number of lines,</a:t>
            </a:r>
            <a:br>
              <a:rPr lang="en-GB" dirty="0"/>
            </a:br>
            <a:r>
              <a:rPr lang="en-GB" dirty="0"/>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dirty="0">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244FF8-F4E4-0514-77D0-8D8D69F9337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Click to edit Master text styles</a:t>
            </a: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7" name="Straight Connector 6">
            <a:extLst>
              <a:ext uri="{FF2B5EF4-FFF2-40B4-BE49-F238E27FC236}">
                <a16:creationId xmlns:a16="http://schemas.microsoft.com/office/drawing/2014/main" id="{7DBEB741-20EA-C36A-7EF8-DE1CD1F1A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29/08/2024</a:t>
            </a:fld>
            <a:endParaRPr lang="en-GB" dirty="0"/>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dirty="0"/>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785" r:id="rId1"/>
    <p:sldLayoutId id="2147483817" r:id="rId2"/>
    <p:sldLayoutId id="2147483833" r:id="rId3"/>
    <p:sldLayoutId id="2147483834" r:id="rId4"/>
    <p:sldLayoutId id="2147483826" r:id="rId5"/>
    <p:sldLayoutId id="2147483827" r:id="rId6"/>
    <p:sldLayoutId id="2147483789" r:id="rId7"/>
    <p:sldLayoutId id="2147483818" r:id="rId8"/>
    <p:sldLayoutId id="2147483813" r:id="rId9"/>
    <p:sldLayoutId id="2147483814" r:id="rId10"/>
    <p:sldLayoutId id="2147483815" r:id="rId11"/>
    <p:sldLayoutId id="2147483719" r:id="rId12"/>
    <p:sldLayoutId id="2147483938" r:id="rId13"/>
    <p:sldLayoutId id="2147483939" r:id="rId14"/>
    <p:sldLayoutId id="2147483933" r:id="rId15"/>
    <p:sldLayoutId id="2147483824" r:id="rId16"/>
    <p:sldLayoutId id="2147483926" r:id="rId17"/>
    <p:sldLayoutId id="2147483927" r:id="rId18"/>
    <p:sldLayoutId id="2147483929" r:id="rId19"/>
    <p:sldLayoutId id="2147483928" r:id="rId20"/>
    <p:sldLayoutId id="2147483930" r:id="rId21"/>
    <p:sldLayoutId id="2147483924" r:id="rId22"/>
    <p:sldLayoutId id="2147483940"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mc-uk.org/professional-standards/professional-standards-for-doctors/ending-your-professional-relationship-with-a-patient"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hyperlink" Target="https://www.mentimeter.com/app/presentation/n/albsew8nsbrociu6z8vrasz1fu3bi2qz/presen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gmc-uk.org/professional-standards/good-medical-practice-2024"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gmc-uk.org/professional-standards/good-medical-practice-2024"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mc-uk.org/professional-standards/good-medical-practice-2024"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p:txBody>
          <a:bodyPr/>
          <a:lstStyle/>
          <a:p>
            <a:br>
              <a:rPr lang="en-GB" sz="4400" dirty="0"/>
            </a:br>
            <a:r>
              <a:rPr lang="en-GB" sz="4400" dirty="0"/>
              <a:t>Duties of a Dr/GMC/Professionalism </a:t>
            </a:r>
            <a:br>
              <a:rPr lang="en-GB" sz="6000" dirty="0"/>
            </a:br>
            <a:endParaRPr lang="en-GB" sz="6000" dirty="0"/>
          </a:p>
        </p:txBody>
      </p:sp>
      <p:sp>
        <p:nvSpPr>
          <p:cNvPr id="9" name="Text Placeholder 8">
            <a:extLst>
              <a:ext uri="{FF2B5EF4-FFF2-40B4-BE49-F238E27FC236}">
                <a16:creationId xmlns:a16="http://schemas.microsoft.com/office/drawing/2014/main" id="{E4F63B5F-2944-6B41-9332-74DB2CCA6FCA}"/>
              </a:ext>
            </a:extLst>
          </p:cNvPr>
          <p:cNvSpPr>
            <a:spLocks noGrp="1"/>
          </p:cNvSpPr>
          <p:nvPr>
            <p:ph type="body" sz="quarter" idx="13"/>
          </p:nvPr>
        </p:nvSpPr>
        <p:spPr>
          <a:xfrm>
            <a:off x="432000" y="5073805"/>
            <a:ext cx="6259513" cy="1278869"/>
          </a:xfrm>
        </p:spPr>
        <p:txBody>
          <a:bodyPr>
            <a:normAutofit/>
          </a:bodyPr>
          <a:lstStyle/>
          <a:p>
            <a:pPr>
              <a:lnSpc>
                <a:spcPct val="120000"/>
              </a:lnSpc>
            </a:pPr>
            <a:r>
              <a:rPr lang="en-GB" dirty="0"/>
              <a:t>Presented by:</a:t>
            </a:r>
            <a:br>
              <a:rPr lang="en-GB" dirty="0"/>
            </a:br>
            <a:r>
              <a:rPr lang="en-GB" b="1" dirty="0"/>
              <a:t>Dr Manjiri Bodhe HoS</a:t>
            </a:r>
          </a:p>
          <a:p>
            <a:pPr>
              <a:lnSpc>
                <a:spcPct val="120000"/>
              </a:lnSpc>
            </a:pPr>
            <a:r>
              <a:rPr lang="en-GB" b="1" dirty="0"/>
              <a:t>Dr Shareen Hallas Deputy HoS</a:t>
            </a:r>
          </a:p>
        </p:txBody>
      </p:sp>
      <p:sp>
        <p:nvSpPr>
          <p:cNvPr id="5" name="Subtitle 4">
            <a:extLst>
              <a:ext uri="{FF2B5EF4-FFF2-40B4-BE49-F238E27FC236}">
                <a16:creationId xmlns:a16="http://schemas.microsoft.com/office/drawing/2014/main" id="{9ADFAB1E-A52A-23EB-DFC8-67A5EC9D9B35}"/>
              </a:ext>
            </a:extLst>
          </p:cNvPr>
          <p:cNvSpPr>
            <a:spLocks noGrp="1"/>
          </p:cNvSpPr>
          <p:nvPr>
            <p:ph type="subTitle" idx="1"/>
          </p:nvPr>
        </p:nvSpPr>
        <p:spPr/>
        <p:txBody>
          <a:bodyPr/>
          <a:lstStyle/>
          <a:p>
            <a:r>
              <a:rPr lang="en-GB" dirty="0"/>
              <a:t>How to interpret and use GMP 24</a:t>
            </a:r>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28345C-AD9F-A029-DCCA-A433AF07DB4A}"/>
              </a:ext>
            </a:extLst>
          </p:cNvPr>
          <p:cNvSpPr>
            <a:spLocks noGrp="1"/>
          </p:cNvSpPr>
          <p:nvPr>
            <p:ph idx="1"/>
          </p:nvPr>
        </p:nvSpPr>
        <p:spPr>
          <a:xfrm>
            <a:off x="432000" y="1750741"/>
            <a:ext cx="11088000" cy="4839630"/>
          </a:xfrm>
        </p:spPr>
        <p:txBody>
          <a:bodyPr>
            <a:normAutofit fontScale="25000" lnSpcReduction="20000"/>
          </a:bodyPr>
          <a:lstStyle/>
          <a:p>
            <a:pPr algn="l"/>
            <a:r>
              <a:rPr lang="en-GB" sz="7700" b="1" i="0" dirty="0">
                <a:solidFill>
                  <a:srgbClr val="145885"/>
                </a:solidFill>
                <a:effectLst/>
                <a:latin typeface="roboto" panose="02000000000000000000" pitchFamily="2" charset="0"/>
              </a:rPr>
              <a:t>16</a:t>
            </a:r>
            <a:r>
              <a:rPr lang="en-GB" sz="7700" b="0" i="0" dirty="0">
                <a:solidFill>
                  <a:srgbClr val="4A4A4A"/>
                </a:solidFill>
                <a:effectLst/>
                <a:latin typeface="roboto" panose="02000000000000000000" pitchFamily="2" charset="0"/>
              </a:rPr>
              <a:t>When you carry out an intimate examination, you should, wherever possible, offer the patient the option of having a chaperone who can act as an impartial observer. You should explain what the chaperone’s role would be during the examination.  </a:t>
            </a:r>
          </a:p>
          <a:p>
            <a:pPr algn="l"/>
            <a:r>
              <a:rPr lang="en-GB" sz="7700" b="1" i="0" dirty="0">
                <a:solidFill>
                  <a:srgbClr val="145885"/>
                </a:solidFill>
                <a:effectLst/>
                <a:latin typeface="roboto" panose="02000000000000000000" pitchFamily="2" charset="0"/>
              </a:rPr>
              <a:t>20</a:t>
            </a:r>
            <a:r>
              <a:rPr lang="en-GB" sz="7700" b="0" i="0" dirty="0">
                <a:solidFill>
                  <a:srgbClr val="4A4A4A"/>
                </a:solidFill>
                <a:effectLst/>
                <a:latin typeface="roboto" panose="02000000000000000000" pitchFamily="2" charset="0"/>
              </a:rPr>
              <a:t>A relative or friend of the patient is not a trained impartial observer and so would not usually be a suitable chaperone. However, the presence of a chaperone does not override a patient’s wish to be supported by a relative, friend or advocate. You should comply with a reasonable request from the patient to have such a person present as well as a chaperone.</a:t>
            </a:r>
          </a:p>
          <a:p>
            <a:pPr algn="l"/>
            <a:r>
              <a:rPr lang="en-GB" sz="7700" b="1" i="0" dirty="0">
                <a:solidFill>
                  <a:srgbClr val="145885"/>
                </a:solidFill>
                <a:effectLst/>
                <a:latin typeface="roboto" panose="02000000000000000000" pitchFamily="2" charset="0"/>
              </a:rPr>
              <a:t>22</a:t>
            </a:r>
            <a:r>
              <a:rPr lang="en-GB" sz="7700" b="0" i="0" dirty="0">
                <a:solidFill>
                  <a:srgbClr val="4A4A4A"/>
                </a:solidFill>
                <a:effectLst/>
                <a:latin typeface="roboto" panose="02000000000000000000" pitchFamily="2" charset="0"/>
              </a:rPr>
              <a:t>If you wish to examine the patient with a chaperone present but the patient has said no to having one, you must explain clearly why you want a chaperone present. If the patient wishes to proceed without a chaperone but you remain uncomfortable with this, you may wish to consider referring the patient to a colleague who would be willing to examine them without a chaperone, as long as the delay would not adversely affect the patient’s health. If you feel your personal safety is at risk you should follow the guidance in </a:t>
            </a:r>
            <a:r>
              <a:rPr lang="en-GB" sz="7700" b="0" i="1" dirty="0">
                <a:solidFill>
                  <a:srgbClr val="4A4A4A"/>
                </a:solidFill>
                <a:effectLst/>
                <a:latin typeface="roboto" panose="02000000000000000000" pitchFamily="2" charset="0"/>
              </a:rPr>
              <a:t>Maintaining personal and professional boundaries</a:t>
            </a:r>
            <a:r>
              <a:rPr lang="en-GB" sz="7700" b="0" i="0" dirty="0">
                <a:solidFill>
                  <a:srgbClr val="4A4A4A"/>
                </a:solidFill>
                <a:effectLst/>
                <a:latin typeface="roboto" panose="02000000000000000000" pitchFamily="2" charset="0"/>
              </a:rPr>
              <a:t> or </a:t>
            </a:r>
            <a:r>
              <a:rPr lang="en-GB" sz="7700" b="0" i="1" u="sng" dirty="0">
                <a:solidFill>
                  <a:srgbClr val="155B8A"/>
                </a:solidFill>
                <a:effectLst/>
                <a:latin typeface="roboto" panose="02000000000000000000" pitchFamily="2" charset="0"/>
                <a:hlinkClick r:id="rId2"/>
              </a:rPr>
              <a:t>Ending a professional relationship with a patient</a:t>
            </a:r>
            <a:r>
              <a:rPr lang="en-GB" sz="7700" b="0" i="0" dirty="0">
                <a:solidFill>
                  <a:srgbClr val="4A4A4A"/>
                </a:solidFill>
                <a:effectLst/>
                <a:latin typeface="roboto" panose="02000000000000000000" pitchFamily="2" charset="0"/>
              </a:rPr>
              <a:t>.</a:t>
            </a:r>
          </a:p>
          <a:p>
            <a:pPr algn="l"/>
            <a:r>
              <a:rPr lang="en-GB" sz="7700" b="1" i="0" dirty="0">
                <a:solidFill>
                  <a:srgbClr val="145885"/>
                </a:solidFill>
                <a:effectLst/>
                <a:latin typeface="roboto" panose="02000000000000000000" pitchFamily="2" charset="0"/>
              </a:rPr>
              <a:t>23</a:t>
            </a:r>
            <a:r>
              <a:rPr lang="en-GB" sz="7700" b="0" i="0" dirty="0">
                <a:solidFill>
                  <a:srgbClr val="4A4A4A"/>
                </a:solidFill>
                <a:effectLst/>
                <a:latin typeface="roboto" panose="02000000000000000000" pitchFamily="2" charset="0"/>
              </a:rPr>
              <a:t>You should record the detail and outcome of any discussion about chaperones in the patient’s medical record. If a chaperone is present during an examination, you should record that fact and make a note of their identity and role. If the patient does not want a chaperone, you should record that the offer was made and declined.</a:t>
            </a:r>
          </a:p>
          <a:p>
            <a:pPr algn="l"/>
            <a:endParaRPr lang="en-GB" b="0" i="0" dirty="0">
              <a:solidFill>
                <a:srgbClr val="4A4A4A"/>
              </a:solidFill>
              <a:effectLst/>
              <a:latin typeface="roboto" panose="02000000000000000000" pitchFamily="2" charset="0"/>
            </a:endParaRPr>
          </a:p>
          <a:p>
            <a:br>
              <a:rPr lang="en-GB" b="0" i="0" dirty="0">
                <a:solidFill>
                  <a:srgbClr val="4A4A4A"/>
                </a:solidFill>
                <a:effectLst/>
                <a:latin typeface="roboto" panose="02000000000000000000" pitchFamily="2" charset="0"/>
              </a:rPr>
            </a:br>
            <a:endParaRPr lang="en-GB" b="0" i="0" dirty="0">
              <a:solidFill>
                <a:srgbClr val="4A4A4A"/>
              </a:solidFill>
              <a:effectLst/>
              <a:latin typeface="roboto" panose="02000000000000000000" pitchFamily="2" charset="0"/>
            </a:endParaRPr>
          </a:p>
          <a:p>
            <a:pPr algn="l"/>
            <a:endParaRPr lang="en-GB" b="0" i="0" dirty="0">
              <a:solidFill>
                <a:srgbClr val="4A4A4A"/>
              </a:solidFill>
              <a:effectLst/>
              <a:latin typeface="roboto" panose="02000000000000000000" pitchFamily="2" charset="0"/>
            </a:endParaRPr>
          </a:p>
          <a:p>
            <a:br>
              <a:rPr lang="en-GB" b="0" i="0" dirty="0">
                <a:solidFill>
                  <a:srgbClr val="4A4A4A"/>
                </a:solidFill>
                <a:effectLst/>
                <a:latin typeface="roboto" panose="02000000000000000000" pitchFamily="2" charset="0"/>
              </a:rPr>
            </a:br>
            <a:endParaRPr lang="en-GB" dirty="0"/>
          </a:p>
        </p:txBody>
      </p:sp>
      <p:sp>
        <p:nvSpPr>
          <p:cNvPr id="4" name="Title 3">
            <a:extLst>
              <a:ext uri="{FF2B5EF4-FFF2-40B4-BE49-F238E27FC236}">
                <a16:creationId xmlns:a16="http://schemas.microsoft.com/office/drawing/2014/main" id="{E89A2286-A446-0F5F-0E13-78EC2E9B6936}"/>
              </a:ext>
            </a:extLst>
          </p:cNvPr>
          <p:cNvSpPr>
            <a:spLocks noGrp="1"/>
          </p:cNvSpPr>
          <p:nvPr>
            <p:ph type="title"/>
          </p:nvPr>
        </p:nvSpPr>
        <p:spPr/>
        <p:txBody>
          <a:bodyPr/>
          <a:lstStyle/>
          <a:p>
            <a:r>
              <a:rPr lang="en-GB" dirty="0"/>
              <a:t>Intimate examinations contd.</a:t>
            </a:r>
          </a:p>
        </p:txBody>
      </p:sp>
    </p:spTree>
    <p:extLst>
      <p:ext uri="{BB962C8B-B14F-4D97-AF65-F5344CB8AC3E}">
        <p14:creationId xmlns:p14="http://schemas.microsoft.com/office/powerpoint/2010/main" val="2933523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9B921-E06F-4195-22F7-7DC63038F92A}"/>
              </a:ext>
            </a:extLst>
          </p:cNvPr>
          <p:cNvSpPr>
            <a:spLocks noGrp="1"/>
          </p:cNvSpPr>
          <p:nvPr>
            <p:ph idx="1"/>
          </p:nvPr>
        </p:nvSpPr>
        <p:spPr>
          <a:xfrm>
            <a:off x="432000" y="2771999"/>
            <a:ext cx="11088000" cy="3896430"/>
          </a:xfrm>
        </p:spPr>
        <p:txBody>
          <a:bodyPr>
            <a:noAutofit/>
          </a:bodyPr>
          <a:lstStyle/>
          <a:p>
            <a:r>
              <a:rPr lang="en-GB" sz="1800" dirty="0"/>
              <a:t>56.You must not abuse, discriminate against, bully, or harass anyone based on their personal characteristics, or for any other reason. By ‘personal characteristics’ we mean someone’s appearance, lifestyle, culture, their social or economic status, or any of the characteristics protected by legislation – age, disability, gender reassignment, race, marriage and civil partnership, pregnancy and maternity, religion or belief, sex and sexual orientation.</a:t>
            </a:r>
          </a:p>
          <a:p>
            <a:endParaRPr lang="en-GB" sz="1800" dirty="0"/>
          </a:p>
          <a:p>
            <a:r>
              <a:rPr lang="en-GB" sz="1800" dirty="0"/>
              <a:t>57. You must not act in a sexual way towards colleagues with the effect or purpose of causing offence, embarrassment, humiliation or distress. What we mean by acting ‘in a sexual way’ can include – but isn’t limited to – verbal or written comments, displaying or sharing images, as well as unwelcome physical contact. You must follow our more detailed guidance on Maintaining personal and professional boundaries.</a:t>
            </a:r>
          </a:p>
          <a:p>
            <a:endParaRPr lang="en-GB" sz="1800" dirty="0"/>
          </a:p>
          <a:p>
            <a:r>
              <a:rPr lang="en-GB" sz="1800" dirty="0"/>
              <a:t>58. If you witness any of the behaviours described in paragraphs 56 or 57 you should act, taking account of the specific circumstances</a:t>
            </a:r>
          </a:p>
        </p:txBody>
      </p:sp>
      <p:sp>
        <p:nvSpPr>
          <p:cNvPr id="3" name="Text Placeholder 2">
            <a:extLst>
              <a:ext uri="{FF2B5EF4-FFF2-40B4-BE49-F238E27FC236}">
                <a16:creationId xmlns:a16="http://schemas.microsoft.com/office/drawing/2014/main" id="{2CD2D0E5-3975-3488-4A31-78B16EA490D6}"/>
              </a:ext>
            </a:extLst>
          </p:cNvPr>
          <p:cNvSpPr>
            <a:spLocks noGrp="1"/>
          </p:cNvSpPr>
          <p:nvPr>
            <p:ph type="body" sz="quarter" idx="13"/>
          </p:nvPr>
        </p:nvSpPr>
        <p:spPr/>
        <p:txBody>
          <a:bodyPr/>
          <a:lstStyle/>
          <a:p>
            <a:r>
              <a:rPr lang="en-GB" dirty="0"/>
              <a:t>Contributing to a positive working and training environment</a:t>
            </a:r>
          </a:p>
        </p:txBody>
      </p:sp>
      <p:sp>
        <p:nvSpPr>
          <p:cNvPr id="4" name="Title 3">
            <a:extLst>
              <a:ext uri="{FF2B5EF4-FFF2-40B4-BE49-F238E27FC236}">
                <a16:creationId xmlns:a16="http://schemas.microsoft.com/office/drawing/2014/main" id="{D3D4FFD3-D7FF-C7EC-93B0-11D3C5B5062F}"/>
              </a:ext>
            </a:extLst>
          </p:cNvPr>
          <p:cNvSpPr>
            <a:spLocks noGrp="1"/>
          </p:cNvSpPr>
          <p:nvPr>
            <p:ph type="title"/>
          </p:nvPr>
        </p:nvSpPr>
        <p:spPr/>
        <p:txBody>
          <a:bodyPr/>
          <a:lstStyle/>
          <a:p>
            <a:r>
              <a:rPr lang="en-GB" dirty="0"/>
              <a:t>New area of GMP- </a:t>
            </a:r>
          </a:p>
        </p:txBody>
      </p:sp>
    </p:spTree>
    <p:extLst>
      <p:ext uri="{BB962C8B-B14F-4D97-AF65-F5344CB8AC3E}">
        <p14:creationId xmlns:p14="http://schemas.microsoft.com/office/powerpoint/2010/main" val="79871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qr code on a white background">
            <a:extLst>
              <a:ext uri="{FF2B5EF4-FFF2-40B4-BE49-F238E27FC236}">
                <a16:creationId xmlns:a16="http://schemas.microsoft.com/office/drawing/2014/main" id="{9B8CABB4-C340-5ED6-24FE-3E12E5B6F0DB}"/>
              </a:ext>
            </a:extLst>
          </p:cNvPr>
          <p:cNvPicPr>
            <a:picLocks noGrp="1" noChangeAspect="1"/>
          </p:cNvPicPr>
          <p:nvPr>
            <p:ph type="pic" sz="quarter" idx="10"/>
          </p:nvPr>
        </p:nvPicPr>
        <p:blipFill>
          <a:blip r:embed="rId2"/>
          <a:stretch/>
        </p:blipFill>
        <p:spPr>
          <a:xfrm>
            <a:off x="6096000" y="381000"/>
            <a:ext cx="6096000" cy="6096000"/>
          </a:xfrm>
          <a:noFill/>
        </p:spPr>
      </p:pic>
      <p:sp>
        <p:nvSpPr>
          <p:cNvPr id="2" name="Title 1">
            <a:extLst>
              <a:ext uri="{FF2B5EF4-FFF2-40B4-BE49-F238E27FC236}">
                <a16:creationId xmlns:a16="http://schemas.microsoft.com/office/drawing/2014/main" id="{34D9134E-40FD-2326-2E89-186DC643E143}"/>
              </a:ext>
            </a:extLst>
          </p:cNvPr>
          <p:cNvSpPr>
            <a:spLocks noGrp="1"/>
          </p:cNvSpPr>
          <p:nvPr>
            <p:ph idx="1"/>
          </p:nvPr>
        </p:nvSpPr>
        <p:spPr>
          <a:xfrm>
            <a:off x="1337052" y="2331691"/>
            <a:ext cx="3461285" cy="3110530"/>
          </a:xfrm>
        </p:spPr>
        <p:txBody>
          <a:bodyPr>
            <a:normAutofit/>
          </a:bodyPr>
          <a:lstStyle/>
          <a:p>
            <a:r>
              <a:rPr lang="en-GB" dirty="0"/>
              <a:t>Good Medical practice</a:t>
            </a:r>
          </a:p>
        </p:txBody>
      </p:sp>
    </p:spTree>
    <p:extLst>
      <p:ext uri="{BB962C8B-B14F-4D97-AF65-F5344CB8AC3E}">
        <p14:creationId xmlns:p14="http://schemas.microsoft.com/office/powerpoint/2010/main" val="885824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8846F5-35B2-520E-89C9-DEF3913AB0D0}"/>
              </a:ext>
            </a:extLst>
          </p:cNvPr>
          <p:cNvSpPr>
            <a:spLocks noGrp="1"/>
          </p:cNvSpPr>
          <p:nvPr>
            <p:ph idx="1"/>
          </p:nvPr>
        </p:nvSpPr>
        <p:spPr/>
        <p:txBody>
          <a:bodyPr/>
          <a:lstStyle/>
          <a:p>
            <a:r>
              <a:rPr lang="en-GB" dirty="0">
                <a:hlinkClick r:id="rId2"/>
              </a:rPr>
              <a:t>https://www.mentimeter.com/app/presentation/n/albsew8nsbrociu6z8vrasz1fu3bi2qz/present</a:t>
            </a:r>
            <a:endParaRPr lang="en-GB" dirty="0"/>
          </a:p>
          <a:p>
            <a:endParaRPr lang="en-GB" dirty="0"/>
          </a:p>
          <a:p>
            <a:endParaRPr lang="en-GB" dirty="0"/>
          </a:p>
        </p:txBody>
      </p:sp>
      <p:sp>
        <p:nvSpPr>
          <p:cNvPr id="3" name="Text Placeholder 2">
            <a:extLst>
              <a:ext uri="{FF2B5EF4-FFF2-40B4-BE49-F238E27FC236}">
                <a16:creationId xmlns:a16="http://schemas.microsoft.com/office/drawing/2014/main" id="{A46FE3EF-81C1-89D2-2BE4-0A6E97B196B3}"/>
              </a:ext>
            </a:extLst>
          </p:cNvPr>
          <p:cNvSpPr>
            <a:spLocks noGrp="1"/>
          </p:cNvSpPr>
          <p:nvPr>
            <p:ph type="body" sz="quarter" idx="13"/>
          </p:nvPr>
        </p:nvSpPr>
        <p:spPr/>
        <p:txBody>
          <a:bodyPr/>
          <a:lstStyle/>
          <a:p>
            <a:endParaRPr lang="en-GB" dirty="0"/>
          </a:p>
        </p:txBody>
      </p:sp>
      <p:sp>
        <p:nvSpPr>
          <p:cNvPr id="4" name="Title 3">
            <a:extLst>
              <a:ext uri="{FF2B5EF4-FFF2-40B4-BE49-F238E27FC236}">
                <a16:creationId xmlns:a16="http://schemas.microsoft.com/office/drawing/2014/main" id="{715BC571-6AFC-2DBE-64A8-E73B9A0FE264}"/>
              </a:ext>
            </a:extLst>
          </p:cNvPr>
          <p:cNvSpPr>
            <a:spLocks noGrp="1"/>
          </p:cNvSpPr>
          <p:nvPr>
            <p:ph type="title"/>
          </p:nvPr>
        </p:nvSpPr>
        <p:spPr/>
        <p:txBody>
          <a:bodyPr/>
          <a:lstStyle/>
          <a:p>
            <a:endParaRPr lang="en-GB" dirty="0"/>
          </a:p>
        </p:txBody>
      </p:sp>
    </p:spTree>
    <p:extLst>
      <p:ext uri="{BB962C8B-B14F-4D97-AF65-F5344CB8AC3E}">
        <p14:creationId xmlns:p14="http://schemas.microsoft.com/office/powerpoint/2010/main" val="2439883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New Duties of a doctor/Good medical practice</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2114321"/>
            <a:ext cx="11088000" cy="4113678"/>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solidFill>
                  <a:schemeClr val="tx1"/>
                </a:solidFill>
              </a:rPr>
              <a:t>Some changes to this</a:t>
            </a:r>
          </a:p>
          <a:p>
            <a:pPr marL="342900" indent="-342900">
              <a:lnSpc>
                <a:spcPct val="100000"/>
              </a:lnSpc>
              <a:spcAft>
                <a:spcPts val="1200"/>
              </a:spcAft>
              <a:buClr>
                <a:schemeClr val="accent6"/>
              </a:buClr>
              <a:buFont typeface="Arial" panose="020B0604020202020204" pitchFamily="34" charset="0"/>
              <a:buChar char="•"/>
            </a:pPr>
            <a:r>
              <a:rPr lang="en-GB" sz="2400" dirty="0">
                <a:solidFill>
                  <a:schemeClr val="tx1"/>
                </a:solidFill>
              </a:rPr>
              <a:t>Sexual misconduct</a:t>
            </a:r>
          </a:p>
          <a:p>
            <a:pPr marL="342900" indent="-342900">
              <a:lnSpc>
                <a:spcPct val="100000"/>
              </a:lnSpc>
              <a:spcAft>
                <a:spcPts val="1200"/>
              </a:spcAft>
              <a:buClr>
                <a:schemeClr val="accent6"/>
              </a:buClr>
              <a:buFont typeface="Arial" panose="020B0604020202020204" pitchFamily="34" charset="0"/>
              <a:buChar char="•"/>
            </a:pPr>
            <a:r>
              <a:rPr lang="en-GB" sz="2400" dirty="0">
                <a:solidFill>
                  <a:schemeClr val="tx1"/>
                </a:solidFill>
              </a:rPr>
              <a:t>Social media guidance</a:t>
            </a:r>
          </a:p>
          <a:p>
            <a:pPr marL="342900" indent="-342900">
              <a:lnSpc>
                <a:spcPct val="100000"/>
              </a:lnSpc>
              <a:spcAft>
                <a:spcPts val="1200"/>
              </a:spcAft>
              <a:buClr>
                <a:schemeClr val="accent6"/>
              </a:buClr>
              <a:buFont typeface="Arial" panose="020B0604020202020204" pitchFamily="34" charset="0"/>
              <a:buChar char="•"/>
            </a:pPr>
            <a:r>
              <a:rPr lang="en-GB" sz="2000" b="0" i="0" dirty="0">
                <a:solidFill>
                  <a:srgbClr val="4A4A4A"/>
                </a:solidFill>
                <a:effectLst/>
                <a:highlight>
                  <a:srgbClr val="EEECE5"/>
                </a:highlight>
                <a:latin typeface="roboto" panose="02000000000000000000" pitchFamily="2" charset="0"/>
              </a:rPr>
              <a:t>The updated professional standards have a stronger focus on behaviours and values which create respectful, fair and supportive workplaces.</a:t>
            </a:r>
            <a:endParaRPr lang="en-GB" sz="2400" dirty="0">
              <a:solidFill>
                <a:schemeClr val="tx1"/>
              </a:solidFill>
            </a:endParaRPr>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432001" y="1416790"/>
            <a:ext cx="11012644" cy="577927"/>
          </a:xfrm>
        </p:spPr>
        <p:txBody>
          <a:bodyPr/>
          <a:lstStyle/>
          <a:p>
            <a:pPr>
              <a:lnSpc>
                <a:spcPct val="100000"/>
              </a:lnSpc>
              <a:spcAft>
                <a:spcPts val="1200"/>
              </a:spcAft>
              <a:buClr>
                <a:schemeClr val="accent6"/>
              </a:buClr>
            </a:pPr>
            <a:r>
              <a:rPr lang="en-GB" dirty="0">
                <a:hlinkClick r:id="rId3"/>
              </a:rPr>
              <a:t>Good medical practice 2024 - GMC (gmc-uk.org)</a:t>
            </a:r>
            <a:endParaRPr lang="en-GB" sz="2400" dirty="0"/>
          </a:p>
        </p:txBody>
      </p:sp>
    </p:spTree>
    <p:extLst>
      <p:ext uri="{BB962C8B-B14F-4D97-AF65-F5344CB8AC3E}">
        <p14:creationId xmlns:p14="http://schemas.microsoft.com/office/powerpoint/2010/main" val="228214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New Duties of a doctor/Good medical practice</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2114321"/>
            <a:ext cx="11088000" cy="4113678"/>
          </a:xfrm>
        </p:spPr>
        <p:txBody>
          <a:bodyPr>
            <a:normAutofit/>
          </a:bodyPr>
          <a:lstStyle/>
          <a:p>
            <a:pPr marL="342900" indent="-342900" algn="l">
              <a:buFont typeface="Arial" panose="020B0604020202020204" pitchFamily="34" charset="0"/>
              <a:buChar char="•"/>
            </a:pPr>
            <a:r>
              <a:rPr lang="en-GB" sz="2000" b="0" i="0" dirty="0">
                <a:solidFill>
                  <a:srgbClr val="1D1D1B"/>
                </a:solidFill>
                <a:effectLst/>
                <a:highlight>
                  <a:srgbClr val="FFFFFF"/>
                </a:highlight>
                <a:latin typeface="Roboto" panose="02000000000000000000" pitchFamily="2" charset="0"/>
              </a:rPr>
              <a:t>Delegation and referral</a:t>
            </a:r>
          </a:p>
          <a:p>
            <a:pPr marL="342900" indent="-342900" algn="l">
              <a:buFont typeface="Arial" panose="020B0604020202020204" pitchFamily="34" charset="0"/>
              <a:buChar char="•"/>
            </a:pPr>
            <a:r>
              <a:rPr lang="en-GB" sz="2000" b="0" i="0" dirty="0">
                <a:solidFill>
                  <a:srgbClr val="1D1D1B"/>
                </a:solidFill>
                <a:effectLst/>
                <a:highlight>
                  <a:srgbClr val="FFFFFF"/>
                </a:highlight>
                <a:latin typeface="Roboto" panose="02000000000000000000" pitchFamily="2" charset="0"/>
              </a:rPr>
              <a:t>Ending your professional relationship with a patient</a:t>
            </a:r>
          </a:p>
          <a:p>
            <a:pPr marL="342900" indent="-342900" algn="l">
              <a:buFont typeface="Arial" panose="020B0604020202020204" pitchFamily="34" charset="0"/>
              <a:buChar char="•"/>
            </a:pPr>
            <a:r>
              <a:rPr lang="en-GB" sz="2000" b="0" i="0" dirty="0">
                <a:solidFill>
                  <a:srgbClr val="1D1D1B"/>
                </a:solidFill>
                <a:effectLst/>
                <a:highlight>
                  <a:srgbClr val="FFFFFF"/>
                </a:highlight>
                <a:latin typeface="Roboto" panose="02000000000000000000" pitchFamily="2" charset="0"/>
              </a:rPr>
              <a:t>Identifying and managing conflicts of interest</a:t>
            </a:r>
          </a:p>
          <a:p>
            <a:pPr marL="342900" indent="-342900" algn="l">
              <a:buFont typeface="Arial" panose="020B0604020202020204" pitchFamily="34" charset="0"/>
              <a:buChar char="•"/>
            </a:pPr>
            <a:r>
              <a:rPr lang="en-GB" sz="2000" b="0" i="0" dirty="0">
                <a:solidFill>
                  <a:srgbClr val="1D1D1B"/>
                </a:solidFill>
                <a:effectLst/>
                <a:highlight>
                  <a:srgbClr val="FFFFFF"/>
                </a:highlight>
                <a:latin typeface="Roboto" panose="02000000000000000000" pitchFamily="2" charset="0"/>
              </a:rPr>
              <a:t>Intimate examinations and chaperones</a:t>
            </a:r>
          </a:p>
          <a:p>
            <a:pPr marL="342900" indent="-342900" algn="l">
              <a:buFont typeface="Arial" panose="020B0604020202020204" pitchFamily="34" charset="0"/>
              <a:buChar char="•"/>
            </a:pPr>
            <a:r>
              <a:rPr lang="en-GB" sz="2000" b="0" i="0" dirty="0">
                <a:solidFill>
                  <a:srgbClr val="1D1D1B"/>
                </a:solidFill>
                <a:effectLst/>
                <a:highlight>
                  <a:srgbClr val="FFFFFF"/>
                </a:highlight>
                <a:latin typeface="Roboto" panose="02000000000000000000" pitchFamily="2" charset="0"/>
              </a:rPr>
              <a:t>Maintaining personal and professional boundaries</a:t>
            </a:r>
          </a:p>
          <a:p>
            <a:pPr marL="342900" indent="-342900" algn="l">
              <a:buFont typeface="Arial" panose="020B0604020202020204" pitchFamily="34" charset="0"/>
              <a:buChar char="•"/>
            </a:pPr>
            <a:r>
              <a:rPr lang="en-GB" sz="2000" b="0" i="0" dirty="0">
                <a:solidFill>
                  <a:srgbClr val="1D1D1B"/>
                </a:solidFill>
                <a:effectLst/>
                <a:highlight>
                  <a:srgbClr val="FFFFFF"/>
                </a:highlight>
                <a:latin typeface="Roboto" panose="02000000000000000000" pitchFamily="2" charset="0"/>
              </a:rPr>
              <a:t>As the themes and issues are strongly related, we’ve combined Maintaining a professional boundary between you and your patient with the guidance on Sexual behaviour and your duty to report a colleague. This means Sexual behaviour and your duty to report a colleague won’t be a standalone guidance document from 30 January 2024.</a:t>
            </a:r>
          </a:p>
          <a:p>
            <a:pPr marL="342900" indent="-342900" algn="l">
              <a:buFont typeface="Arial" panose="020B0604020202020204" pitchFamily="34" charset="0"/>
              <a:buChar char="•"/>
            </a:pPr>
            <a:r>
              <a:rPr lang="en-GB" sz="2400" dirty="0">
                <a:solidFill>
                  <a:schemeClr val="tx1"/>
                </a:solidFill>
              </a:rPr>
              <a:t>Providing witness statements or expert evidence as part of legal proceedings</a:t>
            </a:r>
          </a:p>
          <a:p>
            <a:pPr marL="342900" indent="-342900" algn="l">
              <a:buFont typeface="Arial" panose="020B0604020202020204" pitchFamily="34" charset="0"/>
              <a:buChar char="•"/>
            </a:pPr>
            <a:r>
              <a:rPr lang="en-GB" sz="2400" dirty="0">
                <a:solidFill>
                  <a:schemeClr val="tx1"/>
                </a:solidFill>
              </a:rPr>
              <a:t>Using social media as a medical professional</a:t>
            </a:r>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432001" y="1416790"/>
            <a:ext cx="11012644" cy="577927"/>
          </a:xfrm>
        </p:spPr>
        <p:txBody>
          <a:bodyPr/>
          <a:lstStyle/>
          <a:p>
            <a:pPr>
              <a:lnSpc>
                <a:spcPct val="100000"/>
              </a:lnSpc>
              <a:spcAft>
                <a:spcPts val="1200"/>
              </a:spcAft>
              <a:buClr>
                <a:schemeClr val="accent6"/>
              </a:buClr>
            </a:pPr>
            <a:r>
              <a:rPr lang="en-GB" dirty="0">
                <a:hlinkClick r:id="rId3"/>
              </a:rPr>
              <a:t>Good medical practice 2024 - GMC (gmc-uk.org)</a:t>
            </a:r>
            <a:r>
              <a:rPr lang="en-GB" dirty="0"/>
              <a:t>, some specific areas updated</a:t>
            </a:r>
            <a:endParaRPr lang="en-GB" sz="2400" dirty="0"/>
          </a:p>
        </p:txBody>
      </p:sp>
    </p:spTree>
    <p:extLst>
      <p:ext uri="{BB962C8B-B14F-4D97-AF65-F5344CB8AC3E}">
        <p14:creationId xmlns:p14="http://schemas.microsoft.com/office/powerpoint/2010/main" val="27190854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New Duties of a doctor/Good medical practice</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2114321"/>
            <a:ext cx="11088000" cy="4113678"/>
          </a:xfrm>
        </p:spPr>
        <p:txBody>
          <a:bodyPr>
            <a:normAutofit/>
          </a:bodyPr>
          <a:lstStyle/>
          <a:p>
            <a:pPr marL="342900" indent="-342900" algn="l">
              <a:buFont typeface="Arial" panose="020B0604020202020204" pitchFamily="34" charset="0"/>
              <a:buChar char="•"/>
            </a:pPr>
            <a:r>
              <a:rPr lang="en-GB" sz="2400" dirty="0">
                <a:solidFill>
                  <a:schemeClr val="tx1"/>
                </a:solidFill>
              </a:rPr>
              <a:t>We will focus on 2 cases</a:t>
            </a:r>
          </a:p>
          <a:p>
            <a:pPr marL="342900" indent="-342900" algn="l">
              <a:buFont typeface="Arial" panose="020B0604020202020204" pitchFamily="34" charset="0"/>
              <a:buChar char="•"/>
            </a:pPr>
            <a:r>
              <a:rPr lang="en-GB" sz="2400" dirty="0"/>
              <a:t>Essentially do a Q and A so can see what your ideas are</a:t>
            </a:r>
          </a:p>
          <a:p>
            <a:pPr marL="342900" indent="-342900" algn="l">
              <a:buFont typeface="Arial" panose="020B0604020202020204" pitchFamily="34" charset="0"/>
              <a:buChar char="•"/>
            </a:pPr>
            <a:r>
              <a:rPr lang="en-GB" sz="2400" dirty="0">
                <a:solidFill>
                  <a:schemeClr val="tx1"/>
                </a:solidFill>
              </a:rPr>
              <a:t>Go through in detail possible </a:t>
            </a:r>
            <a:r>
              <a:rPr lang="en-GB" sz="2400" dirty="0"/>
              <a:t>outcomes</a:t>
            </a:r>
            <a:endParaRPr lang="en-GB" sz="2400" dirty="0">
              <a:solidFill>
                <a:schemeClr val="tx1"/>
              </a:solidFill>
            </a:endParaRPr>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432001" y="1416790"/>
            <a:ext cx="11012644" cy="577927"/>
          </a:xfrm>
        </p:spPr>
        <p:txBody>
          <a:bodyPr/>
          <a:lstStyle/>
          <a:p>
            <a:pPr>
              <a:lnSpc>
                <a:spcPct val="100000"/>
              </a:lnSpc>
              <a:spcAft>
                <a:spcPts val="1200"/>
              </a:spcAft>
              <a:buClr>
                <a:schemeClr val="accent6"/>
              </a:buClr>
            </a:pPr>
            <a:r>
              <a:rPr lang="en-GB" dirty="0">
                <a:hlinkClick r:id="rId3"/>
              </a:rPr>
              <a:t>Good medical practice 2024 - GMC (gmc-uk.org)</a:t>
            </a:r>
            <a:endParaRPr lang="en-GB" sz="2400" dirty="0"/>
          </a:p>
        </p:txBody>
      </p:sp>
    </p:spTree>
    <p:extLst>
      <p:ext uri="{BB962C8B-B14F-4D97-AF65-F5344CB8AC3E}">
        <p14:creationId xmlns:p14="http://schemas.microsoft.com/office/powerpoint/2010/main" val="17648917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FE462E-BA09-6380-C23E-0F1044FC370C}"/>
              </a:ext>
            </a:extLst>
          </p:cNvPr>
          <p:cNvSpPr>
            <a:spLocks noGrp="1"/>
          </p:cNvSpPr>
          <p:nvPr>
            <p:ph idx="1"/>
          </p:nvPr>
        </p:nvSpPr>
        <p:spPr/>
        <p:txBody>
          <a:bodyPr/>
          <a:lstStyle/>
          <a:p>
            <a:r>
              <a:rPr lang="en-GB" dirty="0"/>
              <a:t>Dr A is a GP trainee ST2 in a training programme.</a:t>
            </a:r>
          </a:p>
          <a:p>
            <a:r>
              <a:rPr lang="en-GB" dirty="0"/>
              <a:t>Dr A does 80% LTFT training. In his spare time he has a tik tok social account called DR A makes health simple and posts information around good health and lifestyle advice on his Tiktok account. His account bio includes GP and doctor.</a:t>
            </a:r>
          </a:p>
          <a:p>
            <a:endParaRPr lang="en-GB" dirty="0"/>
          </a:p>
          <a:p>
            <a:r>
              <a:rPr lang="en-GB" dirty="0"/>
              <a:t>As part of this he has a paid partnership with a brand that sells protein shakes and in addition also gives advice around weight loss .</a:t>
            </a:r>
          </a:p>
          <a:p>
            <a:r>
              <a:rPr lang="en-GB" dirty="0"/>
              <a:t> Questions- what does DR A have to be aware of in relation to social media usage as Dr? what are his responsibilities as a trainee? What does he need to disclose ?</a:t>
            </a:r>
          </a:p>
          <a:p>
            <a:endParaRPr lang="en-GB" dirty="0"/>
          </a:p>
        </p:txBody>
      </p:sp>
      <p:sp>
        <p:nvSpPr>
          <p:cNvPr id="3" name="Text Placeholder 2">
            <a:extLst>
              <a:ext uri="{FF2B5EF4-FFF2-40B4-BE49-F238E27FC236}">
                <a16:creationId xmlns:a16="http://schemas.microsoft.com/office/drawing/2014/main" id="{BFD3F98E-E02A-A504-50C9-59BC0167F9C5}"/>
              </a:ext>
            </a:extLst>
          </p:cNvPr>
          <p:cNvSpPr>
            <a:spLocks noGrp="1"/>
          </p:cNvSpPr>
          <p:nvPr>
            <p:ph type="body" sz="quarter" idx="13"/>
          </p:nvPr>
        </p:nvSpPr>
        <p:spPr/>
        <p:txBody>
          <a:bodyPr/>
          <a:lstStyle/>
          <a:p>
            <a:r>
              <a:rPr lang="en-GB" dirty="0"/>
              <a:t>What do we need to be aware of in this case?</a:t>
            </a:r>
          </a:p>
        </p:txBody>
      </p:sp>
      <p:sp>
        <p:nvSpPr>
          <p:cNvPr id="4" name="Title 3">
            <a:extLst>
              <a:ext uri="{FF2B5EF4-FFF2-40B4-BE49-F238E27FC236}">
                <a16:creationId xmlns:a16="http://schemas.microsoft.com/office/drawing/2014/main" id="{737B976B-EF59-8CBF-F15A-DB81F129E9E1}"/>
              </a:ext>
            </a:extLst>
          </p:cNvPr>
          <p:cNvSpPr>
            <a:spLocks noGrp="1"/>
          </p:cNvSpPr>
          <p:nvPr>
            <p:ph type="title"/>
          </p:nvPr>
        </p:nvSpPr>
        <p:spPr/>
        <p:txBody>
          <a:bodyPr/>
          <a:lstStyle/>
          <a:p>
            <a:r>
              <a:rPr lang="en-GB" dirty="0"/>
              <a:t>Social media use</a:t>
            </a:r>
          </a:p>
        </p:txBody>
      </p:sp>
    </p:spTree>
    <p:extLst>
      <p:ext uri="{BB962C8B-B14F-4D97-AF65-F5344CB8AC3E}">
        <p14:creationId xmlns:p14="http://schemas.microsoft.com/office/powerpoint/2010/main" val="1909419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F81B6D-F7DA-3339-FB41-2B4C336EB0DC}"/>
              </a:ext>
            </a:extLst>
          </p:cNvPr>
          <p:cNvSpPr>
            <a:spLocks noGrp="1"/>
          </p:cNvSpPr>
          <p:nvPr>
            <p:ph idx="1"/>
          </p:nvPr>
        </p:nvSpPr>
        <p:spPr>
          <a:xfrm>
            <a:off x="432000" y="1494263"/>
            <a:ext cx="11088000" cy="4733736"/>
          </a:xfrm>
        </p:spPr>
        <p:txBody>
          <a:bodyPr>
            <a:normAutofit fontScale="92500" lnSpcReduction="10000"/>
          </a:bodyPr>
          <a:lstStyle/>
          <a:p>
            <a:r>
              <a:rPr lang="en-GB" b="1" dirty="0"/>
              <a:t>Maintaining public trust</a:t>
            </a:r>
          </a:p>
          <a:p>
            <a:r>
              <a:rPr lang="en-GB" dirty="0"/>
              <a:t>7.How you behave when using social media matters. Medical professionals, like everyone else, have rights to freedom of belief, privacy, and expression. But exercising these rights when using social media as a medical professional has to be balanced with the possible impact on other people’s rights and interests.</a:t>
            </a:r>
          </a:p>
          <a:p>
            <a:endParaRPr lang="en-GB" dirty="0"/>
          </a:p>
          <a:p>
            <a:r>
              <a:rPr lang="en-GB" dirty="0"/>
              <a:t>8.It is important that your content includes appropriate context, so that people who access what you say about health and healthcare have information that supports their understanding and helps them to verify your claims and expertise. If you’re commenting on health or healthcare issues you should usually say who you are. </a:t>
            </a:r>
          </a:p>
          <a:p>
            <a:endParaRPr lang="en-GB" dirty="0"/>
          </a:p>
          <a:p>
            <a:r>
              <a:rPr lang="en-GB" dirty="0"/>
              <a:t>9.Bear in mind that content uploaded anonymously can, in many cases, be traced back to its point of origin. When communicating privately, including using instant messaging services, messages or other communications in private groups may also become public. We have a legal duty to investigate any concerns raised to us that reach our fitness to practise threshold.</a:t>
            </a:r>
          </a:p>
        </p:txBody>
      </p:sp>
      <p:sp>
        <p:nvSpPr>
          <p:cNvPr id="4" name="Title 3">
            <a:extLst>
              <a:ext uri="{FF2B5EF4-FFF2-40B4-BE49-F238E27FC236}">
                <a16:creationId xmlns:a16="http://schemas.microsoft.com/office/drawing/2014/main" id="{199211C5-BD38-DD4C-4177-FA8F3E31749C}"/>
              </a:ext>
            </a:extLst>
          </p:cNvPr>
          <p:cNvSpPr>
            <a:spLocks noGrp="1"/>
          </p:cNvSpPr>
          <p:nvPr>
            <p:ph type="title"/>
          </p:nvPr>
        </p:nvSpPr>
        <p:spPr/>
        <p:txBody>
          <a:bodyPr/>
          <a:lstStyle/>
          <a:p>
            <a:r>
              <a:rPr lang="en-GB" dirty="0"/>
              <a:t>GMC GMP 24 </a:t>
            </a:r>
          </a:p>
        </p:txBody>
      </p:sp>
    </p:spTree>
    <p:extLst>
      <p:ext uri="{BB962C8B-B14F-4D97-AF65-F5344CB8AC3E}">
        <p14:creationId xmlns:p14="http://schemas.microsoft.com/office/powerpoint/2010/main" val="41730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A7478E-EBF3-B82C-2DFE-1029A6065FA0}"/>
              </a:ext>
            </a:extLst>
          </p:cNvPr>
          <p:cNvSpPr>
            <a:spLocks noGrp="1"/>
          </p:cNvSpPr>
          <p:nvPr>
            <p:ph idx="1"/>
          </p:nvPr>
        </p:nvSpPr>
        <p:spPr>
          <a:xfrm>
            <a:off x="432000" y="1449659"/>
            <a:ext cx="11088000" cy="4778340"/>
          </a:xfrm>
        </p:spPr>
        <p:txBody>
          <a:bodyPr>
            <a:normAutofit fontScale="92500" lnSpcReduction="20000"/>
          </a:bodyPr>
          <a:lstStyle/>
          <a:p>
            <a:r>
              <a:rPr lang="en-GB" dirty="0"/>
              <a:t>11.You must take reasonable steps to make sure that the information you communicate on social media as a medical professional is not false or misleading and does not exploit people’s vulnerability or lack of medical knowledge. You must not misrepresent your experience and qualifications.</a:t>
            </a:r>
          </a:p>
          <a:p>
            <a:endParaRPr lang="en-GB" dirty="0"/>
          </a:p>
          <a:p>
            <a:r>
              <a:rPr lang="en-GB" dirty="0"/>
              <a:t>12.If you use social media to advertise your services, or use your professional position to promote or endorse any other services or products, you must be open and honest about any interests you have that may influence (or could be seen to influence) the recommendations you make. You must also comply with relevant law, guidance and regulatory codes including those from the Committee of Advertising Practice, the Advertising Standards Authority and the Competition and Markets Authority.</a:t>
            </a:r>
          </a:p>
          <a:p>
            <a:endParaRPr lang="en-GB" dirty="0"/>
          </a:p>
          <a:p>
            <a:r>
              <a:rPr lang="en-GB" dirty="0"/>
              <a:t>13. Where relevant you must also follow the more detailed guidance we publish. In particular: </a:t>
            </a:r>
          </a:p>
          <a:p>
            <a:endParaRPr lang="en-GB" dirty="0"/>
          </a:p>
          <a:p>
            <a:r>
              <a:rPr lang="en-GB" dirty="0"/>
              <a:t>Identifying and managing conflicts of interest</a:t>
            </a:r>
          </a:p>
          <a:p>
            <a:r>
              <a:rPr lang="en-GB" dirty="0"/>
              <a:t>Guidance for doctors who offer cosmetic interventions</a:t>
            </a:r>
          </a:p>
          <a:p>
            <a:r>
              <a:rPr lang="en-GB" dirty="0"/>
              <a:t>Good practice in prescribing and managing medicines and devices.</a:t>
            </a:r>
          </a:p>
        </p:txBody>
      </p:sp>
      <p:sp>
        <p:nvSpPr>
          <p:cNvPr id="4" name="Title 3">
            <a:extLst>
              <a:ext uri="{FF2B5EF4-FFF2-40B4-BE49-F238E27FC236}">
                <a16:creationId xmlns:a16="http://schemas.microsoft.com/office/drawing/2014/main" id="{FF2E646A-E55C-18E7-31C5-65894F65C1AE}"/>
              </a:ext>
            </a:extLst>
          </p:cNvPr>
          <p:cNvSpPr>
            <a:spLocks noGrp="1"/>
          </p:cNvSpPr>
          <p:nvPr>
            <p:ph type="title"/>
          </p:nvPr>
        </p:nvSpPr>
        <p:spPr/>
        <p:txBody>
          <a:bodyPr>
            <a:normAutofit fontScale="90000"/>
          </a:bodyPr>
          <a:lstStyle/>
          <a:p>
            <a:r>
              <a:rPr lang="en-GB" dirty="0"/>
              <a:t>GMC –being honest and trustworthy In your communications</a:t>
            </a:r>
          </a:p>
        </p:txBody>
      </p:sp>
    </p:spTree>
    <p:extLst>
      <p:ext uri="{BB962C8B-B14F-4D97-AF65-F5344CB8AC3E}">
        <p14:creationId xmlns:p14="http://schemas.microsoft.com/office/powerpoint/2010/main" val="113747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1166D3-EF27-280A-8D21-EA11625C59B0}"/>
              </a:ext>
            </a:extLst>
          </p:cNvPr>
          <p:cNvSpPr>
            <a:spLocks noGrp="1"/>
          </p:cNvSpPr>
          <p:nvPr>
            <p:ph idx="1"/>
          </p:nvPr>
        </p:nvSpPr>
        <p:spPr/>
        <p:txBody>
          <a:bodyPr/>
          <a:lstStyle/>
          <a:p>
            <a:r>
              <a:rPr lang="en-GB" dirty="0"/>
              <a:t>Dr Z is a GP trainee working in a GP partnership for a 6 month placement. They have been asked to see a patient of the opposite gender for a hip examination and whilst there the patient also complains of a chesty cough they would like the Dr to check.</a:t>
            </a:r>
          </a:p>
          <a:p>
            <a:endParaRPr lang="en-GB" dirty="0"/>
          </a:p>
          <a:p>
            <a:endParaRPr lang="en-GB" dirty="0"/>
          </a:p>
          <a:p>
            <a:r>
              <a:rPr lang="en-GB" dirty="0"/>
              <a:t>What points would you like to flag up pre examination- what do you as a </a:t>
            </a:r>
            <a:r>
              <a:rPr lang="en-GB" dirty="0" err="1"/>
              <a:t>dr</a:t>
            </a:r>
            <a:r>
              <a:rPr lang="en-GB" dirty="0"/>
              <a:t> need to do to ensure a safe consultation?</a:t>
            </a:r>
          </a:p>
          <a:p>
            <a:endParaRPr lang="en-GB" dirty="0"/>
          </a:p>
          <a:p>
            <a:endParaRPr lang="en-GB" dirty="0"/>
          </a:p>
          <a:p>
            <a:endParaRPr lang="en-GB" dirty="0"/>
          </a:p>
          <a:p>
            <a:endParaRPr lang="en-GB" dirty="0"/>
          </a:p>
        </p:txBody>
      </p:sp>
      <p:sp>
        <p:nvSpPr>
          <p:cNvPr id="3" name="Text Placeholder 2">
            <a:extLst>
              <a:ext uri="{FF2B5EF4-FFF2-40B4-BE49-F238E27FC236}">
                <a16:creationId xmlns:a16="http://schemas.microsoft.com/office/drawing/2014/main" id="{A492EDE9-0BEC-CF0F-4CBD-78EB4D1CA7F7}"/>
              </a:ext>
            </a:extLst>
          </p:cNvPr>
          <p:cNvSpPr>
            <a:spLocks noGrp="1"/>
          </p:cNvSpPr>
          <p:nvPr>
            <p:ph type="body" sz="quarter" idx="13"/>
          </p:nvPr>
        </p:nvSpPr>
        <p:spPr/>
        <p:txBody>
          <a:bodyPr/>
          <a:lstStyle/>
          <a:p>
            <a:endParaRPr lang="en-GB" dirty="0"/>
          </a:p>
        </p:txBody>
      </p:sp>
      <p:sp>
        <p:nvSpPr>
          <p:cNvPr id="4" name="Title 3">
            <a:extLst>
              <a:ext uri="{FF2B5EF4-FFF2-40B4-BE49-F238E27FC236}">
                <a16:creationId xmlns:a16="http://schemas.microsoft.com/office/drawing/2014/main" id="{659292E5-AA8E-5B82-ED3A-1C7A26580992}"/>
              </a:ext>
            </a:extLst>
          </p:cNvPr>
          <p:cNvSpPr>
            <a:spLocks noGrp="1"/>
          </p:cNvSpPr>
          <p:nvPr>
            <p:ph type="title"/>
          </p:nvPr>
        </p:nvSpPr>
        <p:spPr/>
        <p:txBody>
          <a:bodyPr>
            <a:normAutofit fontScale="90000"/>
          </a:bodyPr>
          <a:lstStyle/>
          <a:p>
            <a:r>
              <a:rPr lang="en-GB" dirty="0"/>
              <a:t>Case 2.</a:t>
            </a:r>
            <a:br>
              <a:rPr lang="en-GB" dirty="0"/>
            </a:br>
            <a:endParaRPr lang="en-GB" dirty="0"/>
          </a:p>
        </p:txBody>
      </p:sp>
    </p:spTree>
    <p:extLst>
      <p:ext uri="{BB962C8B-B14F-4D97-AF65-F5344CB8AC3E}">
        <p14:creationId xmlns:p14="http://schemas.microsoft.com/office/powerpoint/2010/main" val="619673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138D3D-2884-2468-8D96-0FF6BF238F7B}"/>
              </a:ext>
            </a:extLst>
          </p:cNvPr>
          <p:cNvSpPr>
            <a:spLocks noGrp="1"/>
          </p:cNvSpPr>
          <p:nvPr>
            <p:ph idx="1"/>
          </p:nvPr>
        </p:nvSpPr>
        <p:spPr>
          <a:xfrm>
            <a:off x="432000" y="1297186"/>
            <a:ext cx="11088000" cy="4930813"/>
          </a:xfrm>
        </p:spPr>
        <p:txBody>
          <a:bodyPr>
            <a:normAutofit fontScale="70000" lnSpcReduction="20000"/>
          </a:bodyPr>
          <a:lstStyle/>
          <a:p>
            <a:r>
              <a:rPr lang="en-GB" dirty="0"/>
              <a:t>5</a:t>
            </a:r>
            <a:r>
              <a:rPr lang="en-GB" sz="2300" dirty="0"/>
              <a:t>.Intimate examinations are likely to include examinations of breasts, genitalia and rectum, but could also include any examination where it is necessary to touch, examine intimate parts of the patient’s body digitally, or even be close to the patient. Some patients may have particular concerns about undressing or exposing parts of their body but feel hesitant to speak up. </a:t>
            </a:r>
          </a:p>
          <a:p>
            <a:endParaRPr lang="en-GB" sz="2300" dirty="0"/>
          </a:p>
          <a:p>
            <a:r>
              <a:rPr lang="en-GB" sz="2300" dirty="0"/>
              <a:t>Before the examination:</a:t>
            </a:r>
          </a:p>
          <a:p>
            <a:endParaRPr lang="en-GB" sz="2300" dirty="0"/>
          </a:p>
          <a:p>
            <a:r>
              <a:rPr lang="en-GB" sz="2300" dirty="0"/>
              <a:t>7.Whenever you examine a patient, you should be sensitive to what they may think of as intimate and make clear the steps that will be carried out as part of the examination, before it begins.</a:t>
            </a:r>
          </a:p>
          <a:p>
            <a:endParaRPr lang="en-GB" sz="2300" dirty="0"/>
          </a:p>
          <a:p>
            <a:r>
              <a:rPr lang="en-GB" sz="2300" dirty="0"/>
              <a:t>8.Before conducting an intimate examination, you should: </a:t>
            </a:r>
          </a:p>
          <a:p>
            <a:endParaRPr lang="en-GB" sz="2300" dirty="0"/>
          </a:p>
          <a:p>
            <a:r>
              <a:rPr lang="en-GB" sz="2300" dirty="0"/>
              <a:t>explain to the patient why an examination is necessary and give the patient an opportunity to ask questions </a:t>
            </a:r>
          </a:p>
          <a:p>
            <a:r>
              <a:rPr lang="en-GB" sz="2300" dirty="0"/>
              <a:t>consider and address any communication barriers that could impact on the patient’s experience or understanding of an intimate examination  </a:t>
            </a:r>
          </a:p>
          <a:p>
            <a:r>
              <a:rPr lang="en-GB" sz="2300" dirty="0"/>
              <a:t>explain what the examination will involve in a way the patient can understand, so that they have a clear idea of what to expect, including any pain or discomfort </a:t>
            </a:r>
          </a:p>
          <a:p>
            <a:r>
              <a:rPr lang="en-GB" sz="2300" dirty="0"/>
              <a:t>explain to the patient that they can ask at any time for the examination to stop </a:t>
            </a:r>
          </a:p>
          <a:p>
            <a:r>
              <a:rPr lang="en-GB" sz="2300" dirty="0"/>
              <a:t>offer the patient a chaperone (see paragraphs 16– 22) and explain what the chaperone’s role would be during the examination. </a:t>
            </a:r>
          </a:p>
          <a:p>
            <a:endParaRPr lang="en-GB" dirty="0"/>
          </a:p>
          <a:p>
            <a:endParaRPr lang="en-GB" dirty="0"/>
          </a:p>
          <a:p>
            <a:endParaRPr lang="en-GB" dirty="0"/>
          </a:p>
        </p:txBody>
      </p:sp>
      <p:sp>
        <p:nvSpPr>
          <p:cNvPr id="4" name="Title 3">
            <a:extLst>
              <a:ext uri="{FF2B5EF4-FFF2-40B4-BE49-F238E27FC236}">
                <a16:creationId xmlns:a16="http://schemas.microsoft.com/office/drawing/2014/main" id="{E2CBB528-B155-D9F9-3F35-B0B8862C6139}"/>
              </a:ext>
            </a:extLst>
          </p:cNvPr>
          <p:cNvSpPr>
            <a:spLocks noGrp="1"/>
          </p:cNvSpPr>
          <p:nvPr>
            <p:ph type="title"/>
          </p:nvPr>
        </p:nvSpPr>
        <p:spPr/>
        <p:txBody>
          <a:bodyPr/>
          <a:lstStyle/>
          <a:p>
            <a:r>
              <a:rPr lang="en-GB" dirty="0"/>
              <a:t>Intimate examinations</a:t>
            </a:r>
          </a:p>
        </p:txBody>
      </p:sp>
    </p:spTree>
    <p:extLst>
      <p:ext uri="{BB962C8B-B14F-4D97-AF65-F5344CB8AC3E}">
        <p14:creationId xmlns:p14="http://schemas.microsoft.com/office/powerpoint/2010/main" val="2715996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29D04CA54CE44598519A46AC860DA4" ma:contentTypeVersion="23" ma:contentTypeDescription="Create a new document." ma:contentTypeScope="" ma:versionID="16de37aac4c0b021d753603c9ee63e17">
  <xsd:schema xmlns:xsd="http://www.w3.org/2001/XMLSchema" xmlns:xs="http://www.w3.org/2001/XMLSchema" xmlns:p="http://schemas.microsoft.com/office/2006/metadata/properties" xmlns:ns1="http://schemas.microsoft.com/sharepoint/v3" xmlns:ns2="48085624-7708-431d-ab9b-515e3af63ea8" xmlns:ns3="6d6509e6-4d7e-486f-b328-5b88be5fb760" targetNamespace="http://schemas.microsoft.com/office/2006/metadata/properties" ma:root="true" ma:fieldsID="a0f82194c81d8d2f8d2c1a98d36634ad" ns1:_="" ns2:_="" ns3:_="">
    <xsd:import namespace="http://schemas.microsoft.com/sharepoint/v3"/>
    <xsd:import namespace="48085624-7708-431d-ab9b-515e3af63ea8"/>
    <xsd:import namespace="6d6509e6-4d7e-486f-b328-5b88be5fb7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bjectDetectorVersions" minOccurs="0"/>
                <xsd:element ref="ns2:MediaServiceOCR" minOccurs="0"/>
                <xsd:element ref="ns2:MediaServiceSearchProperties" minOccurs="0"/>
                <xsd:element ref="ns2:MediaServiceDateTaken" minOccurs="0"/>
                <xsd:element ref="ns2:MediaServiceLocation"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085624-7708-431d-ab9b-515e3af63ea8"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description="" ma:hidden="true" ma:internalName="MediaServiceDateTaken" ma:readOnly="true">
      <xsd:simpleType>
        <xsd:restriction base="dms:Text"/>
      </xsd:simpleType>
    </xsd:element>
    <xsd:element name="MediaServiceLocation" ma:index="21" nillable="true" ma:displayName="Location" ma:description="" ma:internalName="MediaServiceLocatio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6509e6-4d7e-486f-b328-5b88be5fb760" elementFormDefault="qualified">
    <xsd:import namespace="http://schemas.microsoft.com/office/2006/documentManagement/types"/>
    <xsd:import namespace="http://schemas.microsoft.com/office/infopath/2007/PartnerControls"/>
    <xsd:element name="SharedWithUsers" ma:index="6"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element name="TaxCatchAll" ma:index="10" nillable="true" ma:displayName="Taxonomy Catch All Column" ma:hidden="true" ma:list="{94fdb230-4064-4a3d-a9c6-380ac7b8961f}" ma:internalName="TaxCatchAll" ma:showField="CatchAllData" ma:web="6d6509e6-4d7e-486f-b328-5b88be5fb7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d6509e6-4d7e-486f-b328-5b88be5fb760" xsi:nil="true"/>
    <lcf76f155ced4ddcb4097134ff3c332f xmlns="48085624-7708-431d-ab9b-515e3af63ea8">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3B9515E-444F-431F-ADE7-C85675526D7D}"/>
</file>

<file path=customXml/itemProps2.xml><?xml version="1.0" encoding="utf-8"?>
<ds:datastoreItem xmlns:ds="http://schemas.openxmlformats.org/officeDocument/2006/customXml" ds:itemID="{B7B6D4F5-ECA0-4A22-A4DD-3335756FD664}">
  <ds:schemaRefs>
    <ds:schemaRef ds:uri="http://schemas.microsoft.com/sharepoint/v3/contenttype/forms"/>
  </ds:schemaRefs>
</ds:datastoreItem>
</file>

<file path=customXml/itemProps3.xml><?xml version="1.0" encoding="utf-8"?>
<ds:datastoreItem xmlns:ds="http://schemas.openxmlformats.org/officeDocument/2006/customXml" ds:itemID="{A12B3C52-C4E5-4003-8240-632FDE102EAB}">
  <ds:schemaRefs>
    <ds:schemaRef ds:uri="http://schemas.microsoft.com/office/infopath/2007/PartnerControls"/>
    <ds:schemaRef ds:uri="3aa42f08-e708-46fa-8873-ef4bebe479f0"/>
    <ds:schemaRef ds:uri="http://purl.org/dc/term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28964cdc-6461-4632-bf5a-ecc56702e60f"/>
    <ds:schemaRef ds:uri="http://schemas.microsoft.com/office/2006/metadata/properties"/>
    <ds:schemaRef ds:uri="2e9807c8-684d-4ce2-9798-0aa295dedadb"/>
    <ds:schemaRef ds:uri="5668c8bc-6c30-45e9-80ca-5109d4270dfd"/>
    <ds:schemaRef ds:uri="4e4326f6-5e34-4e05-b314-006661b9c42d"/>
    <ds:schemaRef ds:uri="d1578f25-4d6e-4d4b-93b5-68c0610bc2f6"/>
    <ds:schemaRef ds:uri="f51a84ac-5ef7-4b0b-bd71-e269097bd152"/>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
  <TotalTime>3402</TotalTime>
  <Words>1600</Words>
  <Application>Microsoft Office PowerPoint</Application>
  <PresentationFormat>Widescreen</PresentationFormat>
  <Paragraphs>97</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roboto</vt:lpstr>
      <vt:lpstr>roboto</vt:lpstr>
      <vt:lpstr>NHSD-Refresh-Theme-NOV1120B</vt:lpstr>
      <vt:lpstr> Duties of a Dr/GMC/Professionalism  </vt:lpstr>
      <vt:lpstr>New Duties of a doctor/Good medical practice</vt:lpstr>
      <vt:lpstr>New Duties of a doctor/Good medical practice</vt:lpstr>
      <vt:lpstr>New Duties of a doctor/Good medical practice</vt:lpstr>
      <vt:lpstr>Social media use</vt:lpstr>
      <vt:lpstr>GMC GMP 24 </vt:lpstr>
      <vt:lpstr>GMC –being honest and trustworthy In your communications</vt:lpstr>
      <vt:lpstr>Case 2. </vt:lpstr>
      <vt:lpstr>Intimate examinations</vt:lpstr>
      <vt:lpstr>Intimate examinations contd.</vt:lpstr>
      <vt:lpstr>New area of GMP-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Gregory Wye</dc:creator>
  <cp:lastModifiedBy>BODHE, Manjiri (NHS ENGLAND - T1510)</cp:lastModifiedBy>
  <cp:revision>73</cp:revision>
  <dcterms:created xsi:type="dcterms:W3CDTF">2020-11-30T10:49:03Z</dcterms:created>
  <dcterms:modified xsi:type="dcterms:W3CDTF">2024-08-29T16:24:08Z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0x0101004029D04CA54CE44598519A46AC860DA4</vt:lpwstr>
  </property>
  <property fmtid="{D5CDD505-2E9C-101B-9397-08002B2CF9AE}" pid="3" name="_dlc_DocIdItemGuid">
    <vt:lpwstr>56579ddb-1cdf-4035-9a3d-2da04fab6c26</vt:lpwstr>
  </property>
  <property fmtid="{D5CDD505-2E9C-101B-9397-08002B2CF9AE}" pid="4" name="MediaServiceImageTags">
    <vt:lpwstr/>
  </property>
</Properties>
</file>