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8"/>
  </p:notesMasterIdLst>
  <p:sldIdLst>
    <p:sldId id="256" r:id="rId5"/>
    <p:sldId id="259" r:id="rId6"/>
    <p:sldId id="260" r:id="rId7"/>
    <p:sldId id="257" r:id="rId8"/>
    <p:sldId id="258"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2AF12-EE5C-4970-BC36-517E78C92C9B}" v="2" dt="2023-01-18T13:00:22.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35"/>
    <p:restoredTop sz="94646"/>
  </p:normalViewPr>
  <p:slideViewPr>
    <p:cSldViewPr snapToGrid="0" snapToObjects="1">
      <p:cViewPr varScale="1">
        <p:scale>
          <a:sx n="109" d="100"/>
          <a:sy n="109" d="100"/>
        </p:scale>
        <p:origin x="9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49E54-25B3-8D44-885D-A4A1464AC6F2}"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14338-C1E4-3C4F-A3AC-DDB938C0298B}" type="slidenum">
              <a:rPr lang="en-US" smtClean="0"/>
              <a:t>‹#›</a:t>
            </a:fld>
            <a:endParaRPr lang="en-US"/>
          </a:p>
        </p:txBody>
      </p:sp>
    </p:spTree>
    <p:extLst>
      <p:ext uri="{BB962C8B-B14F-4D97-AF65-F5344CB8AC3E}">
        <p14:creationId xmlns:p14="http://schemas.microsoft.com/office/powerpoint/2010/main" val="51140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train in </a:t>
            </a:r>
            <a:r>
              <a:rPr lang="en-US" dirty="0" err="1"/>
              <a:t>uss</a:t>
            </a:r>
            <a:r>
              <a:rPr lang="en-US" dirty="0"/>
              <a:t> </a:t>
            </a:r>
          </a:p>
          <a:p>
            <a:pPr marL="171450" indent="-171450">
              <a:buFontTx/>
              <a:buChar char="-"/>
            </a:pPr>
            <a:r>
              <a:rPr lang="en-US" dirty="0"/>
              <a:t>Patient</a:t>
            </a:r>
          </a:p>
          <a:p>
            <a:pPr marL="171450" indent="-171450">
              <a:buFontTx/>
              <a:buChar char="-"/>
            </a:pPr>
            <a:r>
              <a:rPr lang="en-US" dirty="0"/>
              <a:t>-machine</a:t>
            </a:r>
          </a:p>
          <a:p>
            <a:pPr marL="171450" indent="-171450">
              <a:buFontTx/>
              <a:buChar char="-"/>
            </a:pPr>
            <a:r>
              <a:rPr lang="en-US" dirty="0"/>
              <a:t>tutor</a:t>
            </a:r>
          </a:p>
        </p:txBody>
      </p:sp>
      <p:sp>
        <p:nvSpPr>
          <p:cNvPr id="4" name="Slide Number Placeholder 3"/>
          <p:cNvSpPr>
            <a:spLocks noGrp="1"/>
          </p:cNvSpPr>
          <p:nvPr>
            <p:ph type="sldNum" sz="quarter" idx="5"/>
          </p:nvPr>
        </p:nvSpPr>
        <p:spPr/>
        <p:txBody>
          <a:bodyPr/>
          <a:lstStyle/>
          <a:p>
            <a:fld id="{9EC14338-C1E4-3C4F-A3AC-DDB938C0298B}" type="slidenum">
              <a:rPr lang="en-US" smtClean="0"/>
              <a:t>4</a:t>
            </a:fld>
            <a:endParaRPr lang="en-US"/>
          </a:p>
        </p:txBody>
      </p:sp>
    </p:spTree>
    <p:extLst>
      <p:ext uri="{BB962C8B-B14F-4D97-AF65-F5344CB8AC3E}">
        <p14:creationId xmlns:p14="http://schemas.microsoft.com/office/powerpoint/2010/main" val="410944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Currently we are not asking for any payment from doctors outside of the trust, but please understand that this situation may change particularly if people book slots and don’t attend them.</a:t>
            </a:r>
            <a:endParaRPr lang="en-GB" sz="1400" dirty="0"/>
          </a:p>
          <a:p>
            <a:endParaRPr lang="en-US" dirty="0"/>
          </a:p>
        </p:txBody>
      </p:sp>
      <p:sp>
        <p:nvSpPr>
          <p:cNvPr id="4" name="Slide Number Placeholder 3"/>
          <p:cNvSpPr>
            <a:spLocks noGrp="1"/>
          </p:cNvSpPr>
          <p:nvPr>
            <p:ph type="sldNum" sz="quarter" idx="5"/>
          </p:nvPr>
        </p:nvSpPr>
        <p:spPr/>
        <p:txBody>
          <a:bodyPr/>
          <a:lstStyle/>
          <a:p>
            <a:fld id="{9EC14338-C1E4-3C4F-A3AC-DDB938C0298B}" type="slidenum">
              <a:rPr lang="en-US" smtClean="0"/>
              <a:t>7</a:t>
            </a:fld>
            <a:endParaRPr lang="en-US"/>
          </a:p>
        </p:txBody>
      </p:sp>
    </p:spTree>
    <p:extLst>
      <p:ext uri="{BB962C8B-B14F-4D97-AF65-F5344CB8AC3E}">
        <p14:creationId xmlns:p14="http://schemas.microsoft.com/office/powerpoint/2010/main" val="113359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9/9/2024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9/9/2024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9/9/2024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9/9/2024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9/9/2024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9/9/2024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9/9/2024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9/9/2024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4mEgV675dXU" TargetMode="External"/><Relationship Id="rId7" Type="http://schemas.openxmlformats.org/officeDocument/2006/relationships/hyperlink" Target="https://youtu.be/H8-ch9mrmxk" TargetMode="External"/><Relationship Id="rId2" Type="http://schemas.openxmlformats.org/officeDocument/2006/relationships/hyperlink" Target="https://youtu.be/pVRQIXTzVlU" TargetMode="External"/><Relationship Id="rId1" Type="http://schemas.openxmlformats.org/officeDocument/2006/relationships/slideLayout" Target="../slideLayouts/slideLayout2.xml"/><Relationship Id="rId6" Type="http://schemas.openxmlformats.org/officeDocument/2006/relationships/hyperlink" Target="https://youtu.be/HvKk2OO2yCg" TargetMode="External"/><Relationship Id="rId5" Type="http://schemas.openxmlformats.org/officeDocument/2006/relationships/hyperlink" Target="https://youtu.be/Sz0exzkL1XQ" TargetMode="External"/><Relationship Id="rId4" Type="http://schemas.openxmlformats.org/officeDocument/2006/relationships/hyperlink" Target="https://youtu.be/L9hS-7C76h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alendly.com/simlabroom2/60m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904BE49-D42F-4F46-B6D8-2F31712168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D57C06C8-18BE-4336-B9E0-3E15ACC93BA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1" name="Freeform 5">
              <a:extLst>
                <a:ext uri="{FF2B5EF4-FFF2-40B4-BE49-F238E27FC236}">
                  <a16:creationId xmlns:a16="http://schemas.microsoft.com/office/drawing/2014/main" id="{C1C39E9B-4917-47D7-B9CB-56480F8876F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5F7200AE-DDFE-46D2-ABCA-99906B970ED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CAC40760-2393-4FAE-9A58-F4CDC067162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1080422B-1649-4C8E-9459-42142436096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a:extLst>
                <a:ext uri="{FF2B5EF4-FFF2-40B4-BE49-F238E27FC236}">
                  <a16:creationId xmlns:a16="http://schemas.microsoft.com/office/drawing/2014/main" id="{0136A7BD-0DB3-401B-A6AB-38BD30D1006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FD037346-242B-41AF-8CF5-C35284CA241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id="{238EBF94-0BBF-4BAE-AE27-729E3AC135E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a:extLst>
                <a:ext uri="{FF2B5EF4-FFF2-40B4-BE49-F238E27FC236}">
                  <a16:creationId xmlns:a16="http://schemas.microsoft.com/office/drawing/2014/main" id="{3940EFD7-EB1A-47AF-9DC9-7D4FCC6011E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a:extLst>
                <a:ext uri="{FF2B5EF4-FFF2-40B4-BE49-F238E27FC236}">
                  <a16:creationId xmlns:a16="http://schemas.microsoft.com/office/drawing/2014/main" id="{6BAA7A10-98A8-4931-9BE2-B573EB37678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a:extLst>
                <a:ext uri="{FF2B5EF4-FFF2-40B4-BE49-F238E27FC236}">
                  <a16:creationId xmlns:a16="http://schemas.microsoft.com/office/drawing/2014/main" id="{420223F5-34A9-4388-AF7B-38C76242FCB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a:extLst>
                <a:ext uri="{FF2B5EF4-FFF2-40B4-BE49-F238E27FC236}">
                  <a16:creationId xmlns:a16="http://schemas.microsoft.com/office/drawing/2014/main" id="{3CC9C746-C646-4363-B3D3-349B5C18C38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a:extLst>
                <a:ext uri="{FF2B5EF4-FFF2-40B4-BE49-F238E27FC236}">
                  <a16:creationId xmlns:a16="http://schemas.microsoft.com/office/drawing/2014/main" id="{3EAA5BC5-AB13-4C8E-9D9D-05DE777C5F2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a:extLst>
                <a:ext uri="{FF2B5EF4-FFF2-40B4-BE49-F238E27FC236}">
                  <a16:creationId xmlns:a16="http://schemas.microsoft.com/office/drawing/2014/main" id="{500FC397-0569-4EC4-926A-DDD62AC4959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284FF041-FE7D-47CD-830F-7FABF41C7C7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9">
              <a:extLst>
                <a:ext uri="{FF2B5EF4-FFF2-40B4-BE49-F238E27FC236}">
                  <a16:creationId xmlns:a16="http://schemas.microsoft.com/office/drawing/2014/main" id="{224154F3-CDFE-4FFF-92E4-ECEACF4A662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0">
              <a:extLst>
                <a:ext uri="{FF2B5EF4-FFF2-40B4-BE49-F238E27FC236}">
                  <a16:creationId xmlns:a16="http://schemas.microsoft.com/office/drawing/2014/main" id="{CCE7404D-AA5A-4B82-A875-07F35D7C2DC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1">
              <a:extLst>
                <a:ext uri="{FF2B5EF4-FFF2-40B4-BE49-F238E27FC236}">
                  <a16:creationId xmlns:a16="http://schemas.microsoft.com/office/drawing/2014/main" id="{526B6FED-4F20-4070-95B4-FF6F439E1C4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3A75958D-1716-4B5A-A745-AFA4962FA4E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531A2051-17DE-4E9D-9EA6-026B97B1A91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1" name="Rectangle 60">
            <a:extLst>
              <a:ext uri="{FF2B5EF4-FFF2-40B4-BE49-F238E27FC236}">
                <a16:creationId xmlns:a16="http://schemas.microsoft.com/office/drawing/2014/main" id="{CE0642A0-80D3-4F37-8249-A07E6F3828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EA3D701B-4A38-D949-949B-C62FCC63807A}"/>
              </a:ext>
            </a:extLst>
          </p:cNvPr>
          <p:cNvPicPr>
            <a:picLocks noChangeAspect="1"/>
          </p:cNvPicPr>
          <p:nvPr/>
        </p:nvPicPr>
        <p:blipFill>
          <a:blip r:embed="rId2"/>
          <a:stretch>
            <a:fillRect/>
          </a:stretch>
        </p:blipFill>
        <p:spPr>
          <a:xfrm>
            <a:off x="318979" y="782962"/>
            <a:ext cx="11552981" cy="2801598"/>
          </a:xfrm>
          <a:prstGeom prst="rect">
            <a:avLst/>
          </a:prstGeom>
          <a:ln w="12700">
            <a:noFill/>
          </a:ln>
        </p:spPr>
      </p:pic>
      <p:grpSp>
        <p:nvGrpSpPr>
          <p:cNvPr id="63" name="Group 62">
            <a:extLst>
              <a:ext uri="{FF2B5EF4-FFF2-40B4-BE49-F238E27FC236}">
                <a16:creationId xmlns:a16="http://schemas.microsoft.com/office/drawing/2014/main" id="{FA760135-24A9-40C9-B45F-2EB5B6420E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4" name="Isosceles Triangle 39">
              <a:extLst>
                <a:ext uri="{FF2B5EF4-FFF2-40B4-BE49-F238E27FC236}">
                  <a16:creationId xmlns:a16="http://schemas.microsoft.com/office/drawing/2014/main" id="{20E3CEE0-0CB3-421F-99FC-4585E62437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346BB80-2556-4779-9642-5706CAA33CB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B6C43F6-50AC-3B47-8427-B25B6B26E486}"/>
              </a:ext>
            </a:extLst>
          </p:cNvPr>
          <p:cNvSpPr>
            <a:spLocks noGrp="1"/>
          </p:cNvSpPr>
          <p:nvPr>
            <p:ph type="ctrTitle"/>
          </p:nvPr>
        </p:nvSpPr>
        <p:spPr>
          <a:xfrm>
            <a:off x="1712188" y="4145513"/>
            <a:ext cx="8833655" cy="727748"/>
          </a:xfrm>
        </p:spPr>
        <p:txBody>
          <a:bodyPr>
            <a:normAutofit/>
          </a:bodyPr>
          <a:lstStyle/>
          <a:p>
            <a:r>
              <a:rPr lang="en-US" sz="3600" b="1" dirty="0"/>
              <a:t>SIMULATOR - </a:t>
            </a:r>
            <a:r>
              <a:rPr lang="en-GB" sz="3600" b="1" dirty="0"/>
              <a:t>AN EDUCATIONAL TOOL</a:t>
            </a:r>
            <a:endParaRPr lang="en-US" sz="3600" b="1" dirty="0"/>
          </a:p>
        </p:txBody>
      </p:sp>
      <p:sp>
        <p:nvSpPr>
          <p:cNvPr id="3" name="Subtitle 2">
            <a:extLst>
              <a:ext uri="{FF2B5EF4-FFF2-40B4-BE49-F238E27FC236}">
                <a16:creationId xmlns:a16="http://schemas.microsoft.com/office/drawing/2014/main" id="{9A7710AD-E723-B149-8715-894C75FD8F97}"/>
              </a:ext>
            </a:extLst>
          </p:cNvPr>
          <p:cNvSpPr>
            <a:spLocks noGrp="1"/>
          </p:cNvSpPr>
          <p:nvPr>
            <p:ph type="subTitle" idx="1"/>
          </p:nvPr>
        </p:nvSpPr>
        <p:spPr>
          <a:xfrm>
            <a:off x="1699130" y="4937426"/>
            <a:ext cx="8833654" cy="522636"/>
          </a:xfrm>
        </p:spPr>
        <p:txBody>
          <a:bodyPr>
            <a:normAutofit/>
          </a:bodyPr>
          <a:lstStyle/>
          <a:p>
            <a:pPr>
              <a:lnSpc>
                <a:spcPct val="90000"/>
              </a:lnSpc>
            </a:pPr>
            <a:r>
              <a:rPr lang="en-US" sz="1200" dirty="0" smtClean="0"/>
              <a:t> </a:t>
            </a:r>
            <a:endParaRPr lang="en-US" sz="1200" dirty="0"/>
          </a:p>
          <a:p>
            <a:pPr>
              <a:lnSpc>
                <a:spcPct val="90000"/>
              </a:lnSpc>
            </a:pPr>
            <a:endParaRPr lang="en-US" sz="1200" dirty="0"/>
          </a:p>
        </p:txBody>
      </p:sp>
      <p:pic>
        <p:nvPicPr>
          <p:cNvPr id="1026" name="Picture 2" descr="Health Education Thames Valley partnership council - Oxford Academic Health  Science Network">
            <a:extLst>
              <a:ext uri="{FF2B5EF4-FFF2-40B4-BE49-F238E27FC236}">
                <a16:creationId xmlns:a16="http://schemas.microsoft.com/office/drawing/2014/main" id="{86A4B2ED-3132-0241-913D-9BC026D6E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5663" y="281171"/>
            <a:ext cx="1329320" cy="103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66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2366EBA-92FD-44AE-87A9-25E5135EB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9">
            <a:extLst>
              <a:ext uri="{FF2B5EF4-FFF2-40B4-BE49-F238E27FC236}">
                <a16:creationId xmlns:a16="http://schemas.microsoft.com/office/drawing/2014/main" id="{B437F5FC-01F7-4EB4-81E7-C27D917E95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6">
              <a:extLst>
                <a:ext uri="{FF2B5EF4-FFF2-40B4-BE49-F238E27FC236}">
                  <a16:creationId xmlns:a16="http://schemas.microsoft.com/office/drawing/2014/main" id="{BE054536-C03E-4857-B4AE-D687A58F9A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FFB68-A1A0-364F-9F5F-6D38AB8AE552}"/>
              </a:ext>
            </a:extLst>
          </p:cNvPr>
          <p:cNvSpPr>
            <a:spLocks noGrp="1"/>
          </p:cNvSpPr>
          <p:nvPr>
            <p:ph type="title"/>
          </p:nvPr>
        </p:nvSpPr>
        <p:spPr>
          <a:xfrm>
            <a:off x="2880485" y="841375"/>
            <a:ext cx="6230857" cy="1230570"/>
          </a:xfrm>
        </p:spPr>
        <p:txBody>
          <a:bodyPr anchor="t">
            <a:normAutofit/>
          </a:bodyPr>
          <a:lstStyle/>
          <a:p>
            <a:pPr algn="l"/>
            <a:r>
              <a:rPr lang="en-US" sz="3600">
                <a:solidFill>
                  <a:schemeClr val="accent1"/>
                </a:solidFill>
              </a:rPr>
              <a:t>Videos</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7" name="Content Placeholder 2">
            <a:extLst>
              <a:ext uri="{FF2B5EF4-FFF2-40B4-BE49-F238E27FC236}">
                <a16:creationId xmlns:a16="http://schemas.microsoft.com/office/drawing/2014/main" id="{1D4F6BC6-A3A7-114F-B505-D55CF269FAA5}"/>
              </a:ext>
            </a:extLst>
          </p:cNvPr>
          <p:cNvSpPr>
            <a:spLocks noGrp="1"/>
          </p:cNvSpPr>
          <p:nvPr>
            <p:ph idx="1"/>
          </p:nvPr>
        </p:nvSpPr>
        <p:spPr>
          <a:xfrm>
            <a:off x="2880487" y="2249046"/>
            <a:ext cx="8713025" cy="3802762"/>
          </a:xfrm>
        </p:spPr>
        <p:txBody>
          <a:bodyPr anchor="t">
            <a:normAutofit/>
          </a:bodyPr>
          <a:lstStyle/>
          <a:p>
            <a:pPr marL="342900" indent="-342900">
              <a:lnSpc>
                <a:spcPct val="110000"/>
              </a:lnSpc>
              <a:buFont typeface="+mj-lt"/>
              <a:buAutoNum type="arabicPeriod"/>
            </a:pPr>
            <a:r>
              <a:rPr lang="en-GB" sz="1200" b="1"/>
              <a:t> The hardware - ScanTrainer v 2016  </a:t>
            </a:r>
            <a:r>
              <a:rPr lang="en-GB" sz="1200">
                <a:hlinkClick r:id="rId2"/>
              </a:rPr>
              <a:t>https://youtu.be/pVRQIXTzVlU</a:t>
            </a:r>
            <a:endParaRPr lang="en-GB" sz="1200"/>
          </a:p>
          <a:p>
            <a:pPr marL="342900" indent="-342900">
              <a:lnSpc>
                <a:spcPct val="110000"/>
              </a:lnSpc>
              <a:buFont typeface="+mj-lt"/>
              <a:buAutoNum type="arabicPeriod"/>
            </a:pPr>
            <a:endParaRPr lang="en-GB" sz="1200"/>
          </a:p>
          <a:p>
            <a:pPr marL="342900" indent="-342900">
              <a:lnSpc>
                <a:spcPct val="110000"/>
              </a:lnSpc>
              <a:buFont typeface="+mj-lt"/>
              <a:buAutoNum type="arabicPeriod"/>
            </a:pPr>
            <a:r>
              <a:rPr lang="en-GB" sz="1200" b="1"/>
              <a:t>Logging into ScanTrainer - v 2016 </a:t>
            </a:r>
            <a:r>
              <a:rPr lang="en-GB" sz="1200">
                <a:hlinkClick r:id="rId3"/>
              </a:rPr>
              <a:t>https://youtu.be/4mEgV675dXU</a:t>
            </a:r>
            <a:endParaRPr lang="en-GB" sz="1200"/>
          </a:p>
          <a:p>
            <a:pPr marL="342900" indent="-342900">
              <a:lnSpc>
                <a:spcPct val="110000"/>
              </a:lnSpc>
              <a:buFont typeface="+mj-lt"/>
              <a:buAutoNum type="arabicPeriod"/>
            </a:pPr>
            <a:endParaRPr lang="en-GB" sz="1200"/>
          </a:p>
          <a:p>
            <a:pPr marL="342900" indent="-342900">
              <a:lnSpc>
                <a:spcPct val="110000"/>
              </a:lnSpc>
              <a:buFont typeface="+mj-lt"/>
              <a:buAutoNum type="arabicPeriod"/>
            </a:pPr>
            <a:r>
              <a:rPr lang="en-GB" sz="1200" b="1"/>
              <a:t> Launching an assignment - ScanTrainer v 2016 </a:t>
            </a:r>
            <a:r>
              <a:rPr lang="en-GB" sz="1200">
                <a:hlinkClick r:id="rId4"/>
              </a:rPr>
              <a:t>https://youtu.be/L9hS-7C76ho</a:t>
            </a:r>
            <a:endParaRPr lang="en-GB" sz="1200"/>
          </a:p>
          <a:p>
            <a:pPr marL="342900" indent="-342900">
              <a:lnSpc>
                <a:spcPct val="110000"/>
              </a:lnSpc>
              <a:buFont typeface="+mj-lt"/>
              <a:buAutoNum type="arabicPeriod"/>
            </a:pPr>
            <a:endParaRPr lang="en-GB" sz="1200">
              <a:hlinkClick r:id="rId5"/>
            </a:endParaRPr>
          </a:p>
          <a:p>
            <a:pPr marL="342900" indent="-342900">
              <a:lnSpc>
                <a:spcPct val="110000"/>
              </a:lnSpc>
              <a:buFont typeface="+mj-lt"/>
              <a:buAutoNum type="arabicPeriod"/>
            </a:pPr>
            <a:r>
              <a:rPr lang="en-GB" sz="1200" b="1"/>
              <a:t>Taking an assignment - ScanTrainer v 2016 </a:t>
            </a:r>
            <a:r>
              <a:rPr lang="en-GB" sz="1200">
                <a:hlinkClick r:id="rId5"/>
              </a:rPr>
              <a:t>https://youtu.be/Sz0exzkL1XQ</a:t>
            </a:r>
            <a:endParaRPr lang="en-GB" sz="1200"/>
          </a:p>
          <a:p>
            <a:pPr marL="342900" indent="-342900">
              <a:lnSpc>
                <a:spcPct val="110000"/>
              </a:lnSpc>
              <a:buFont typeface="+mj-lt"/>
              <a:buAutoNum type="arabicPeriod"/>
            </a:pPr>
            <a:endParaRPr lang="en-GB" sz="1200"/>
          </a:p>
          <a:p>
            <a:pPr marL="342900" indent="-342900">
              <a:lnSpc>
                <a:spcPct val="110000"/>
              </a:lnSpc>
              <a:buFont typeface="+mj-lt"/>
              <a:buAutoNum type="arabicPeriod"/>
            </a:pPr>
            <a:r>
              <a:rPr lang="en-GB" sz="1200" b="1"/>
              <a:t>Assignment results - ScanTrainer v 2016 </a:t>
            </a:r>
            <a:r>
              <a:rPr lang="en-GB" sz="1200">
                <a:hlinkClick r:id="rId6"/>
              </a:rPr>
              <a:t>https://youtu.be/HvKk2OO2yCg</a:t>
            </a:r>
            <a:endParaRPr lang="en-GB" sz="1200"/>
          </a:p>
          <a:p>
            <a:pPr marL="0" indent="0">
              <a:lnSpc>
                <a:spcPct val="110000"/>
              </a:lnSpc>
              <a:buNone/>
            </a:pPr>
            <a:endParaRPr lang="en-GB" sz="1200"/>
          </a:p>
          <a:p>
            <a:pPr marL="342900" indent="-342900">
              <a:lnSpc>
                <a:spcPct val="110000"/>
              </a:lnSpc>
              <a:buFont typeface="+mj-lt"/>
              <a:buAutoNum type="arabicPeriod"/>
            </a:pPr>
            <a:r>
              <a:rPr lang="en-GB" sz="1200" b="1"/>
              <a:t>Shutting down ScanTrainer - v 2016 </a:t>
            </a:r>
            <a:r>
              <a:rPr lang="en-GB" sz="1200">
                <a:hlinkClick r:id="rId7"/>
              </a:rPr>
              <a:t>https://youtu.be/H8-ch9mrmxk</a:t>
            </a:r>
            <a:r>
              <a:rPr lang="en-GB" sz="1200"/>
              <a:t> </a:t>
            </a:r>
          </a:p>
          <a:p>
            <a:pPr marL="342900" indent="-342900">
              <a:lnSpc>
                <a:spcPct val="110000"/>
              </a:lnSpc>
              <a:buFont typeface="+mj-lt"/>
              <a:buAutoNum type="arabicPeriod"/>
            </a:pPr>
            <a:endParaRPr lang="en-GB" sz="1200"/>
          </a:p>
          <a:p>
            <a:pPr marL="342900" indent="-342900">
              <a:lnSpc>
                <a:spcPct val="110000"/>
              </a:lnSpc>
              <a:buFont typeface="+mj-lt"/>
              <a:buAutoNum type="arabicPeriod"/>
            </a:pPr>
            <a:endParaRPr lang="en-GB" sz="1200"/>
          </a:p>
          <a:p>
            <a:pPr marL="342900" indent="-342900">
              <a:lnSpc>
                <a:spcPct val="110000"/>
              </a:lnSpc>
              <a:buFont typeface="+mj-lt"/>
              <a:buAutoNum type="arabicPeriod"/>
            </a:pPr>
            <a:endParaRPr lang="en-GB" sz="1200"/>
          </a:p>
          <a:p>
            <a:pPr>
              <a:lnSpc>
                <a:spcPct val="110000"/>
              </a:lnSpc>
            </a:pPr>
            <a:endParaRPr lang="en-US" sz="1200"/>
          </a:p>
        </p:txBody>
      </p:sp>
    </p:spTree>
    <p:extLst>
      <p:ext uri="{BB962C8B-B14F-4D97-AF65-F5344CB8AC3E}">
        <p14:creationId xmlns:p14="http://schemas.microsoft.com/office/powerpoint/2010/main" val="166238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84DB7353-7D7A-431B-A5B6-A3845E6F2BB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5" name="Freeform 5">
              <a:extLst>
                <a:ext uri="{FF2B5EF4-FFF2-40B4-BE49-F238E27FC236}">
                  <a16:creationId xmlns:a16="http://schemas.microsoft.com/office/drawing/2014/main" id="{9E8D15D6-6183-4BE1-A315-C7EC9C1A53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6">
              <a:extLst>
                <a:ext uri="{FF2B5EF4-FFF2-40B4-BE49-F238E27FC236}">
                  <a16:creationId xmlns:a16="http://schemas.microsoft.com/office/drawing/2014/main" id="{82A253FA-4E60-4B4D-94B0-93ECFCF309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7">
              <a:extLst>
                <a:ext uri="{FF2B5EF4-FFF2-40B4-BE49-F238E27FC236}">
                  <a16:creationId xmlns:a16="http://schemas.microsoft.com/office/drawing/2014/main" id="{E1B39AD1-11BD-457B-822C-A873607F41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8" name="Freeform 8">
              <a:extLst>
                <a:ext uri="{FF2B5EF4-FFF2-40B4-BE49-F238E27FC236}">
                  <a16:creationId xmlns:a16="http://schemas.microsoft.com/office/drawing/2014/main" id="{CC286005-78D5-4BE4-AA8B-75CDC07E78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9">
              <a:extLst>
                <a:ext uri="{FF2B5EF4-FFF2-40B4-BE49-F238E27FC236}">
                  <a16:creationId xmlns:a16="http://schemas.microsoft.com/office/drawing/2014/main" id="{09E4A22D-7E83-4F24-97FE-931A93CACC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0">
              <a:extLst>
                <a:ext uri="{FF2B5EF4-FFF2-40B4-BE49-F238E27FC236}">
                  <a16:creationId xmlns:a16="http://schemas.microsoft.com/office/drawing/2014/main" id="{4351E96B-8DD4-4D5E-A9F0-C47F5F337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1">
              <a:extLst>
                <a:ext uri="{FF2B5EF4-FFF2-40B4-BE49-F238E27FC236}">
                  <a16:creationId xmlns:a16="http://schemas.microsoft.com/office/drawing/2014/main" id="{BFF78610-2475-4756-9EC8-5DA7D8902D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2">
              <a:extLst>
                <a:ext uri="{FF2B5EF4-FFF2-40B4-BE49-F238E27FC236}">
                  <a16:creationId xmlns:a16="http://schemas.microsoft.com/office/drawing/2014/main" id="{C7ACAE44-681D-4CBC-B2AB-E5131DF5A8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3">
              <a:extLst>
                <a:ext uri="{FF2B5EF4-FFF2-40B4-BE49-F238E27FC236}">
                  <a16:creationId xmlns:a16="http://schemas.microsoft.com/office/drawing/2014/main" id="{CA22E4A0-73AA-4722-9C16-F3AF9A33EC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4" name="Freeform 14">
              <a:extLst>
                <a:ext uri="{FF2B5EF4-FFF2-40B4-BE49-F238E27FC236}">
                  <a16:creationId xmlns:a16="http://schemas.microsoft.com/office/drawing/2014/main" id="{BB36E626-EBEB-41C0-B224-8DB049DB4D7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5" name="Freeform 15">
              <a:extLst>
                <a:ext uri="{FF2B5EF4-FFF2-40B4-BE49-F238E27FC236}">
                  <a16:creationId xmlns:a16="http://schemas.microsoft.com/office/drawing/2014/main" id="{D603DEC5-BED4-4DB6-A253-F61CC36742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6" name="Freeform 16">
              <a:extLst>
                <a:ext uri="{FF2B5EF4-FFF2-40B4-BE49-F238E27FC236}">
                  <a16:creationId xmlns:a16="http://schemas.microsoft.com/office/drawing/2014/main" id="{86AE9DE6-CA9A-479B-A0FB-0E1BAC7A65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7" name="Freeform 17">
              <a:extLst>
                <a:ext uri="{FF2B5EF4-FFF2-40B4-BE49-F238E27FC236}">
                  <a16:creationId xmlns:a16="http://schemas.microsoft.com/office/drawing/2014/main" id="{16CB8DC8-E75F-4574-A290-AAB7031BE8A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8">
              <a:extLst>
                <a:ext uri="{FF2B5EF4-FFF2-40B4-BE49-F238E27FC236}">
                  <a16:creationId xmlns:a16="http://schemas.microsoft.com/office/drawing/2014/main" id="{1CA657E1-3A52-4C23-AA47-EBB2D5C4148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9">
              <a:extLst>
                <a:ext uri="{FF2B5EF4-FFF2-40B4-BE49-F238E27FC236}">
                  <a16:creationId xmlns:a16="http://schemas.microsoft.com/office/drawing/2014/main" id="{ED4F701B-2A93-464F-A673-54EED5C4C4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0">
              <a:extLst>
                <a:ext uri="{FF2B5EF4-FFF2-40B4-BE49-F238E27FC236}">
                  <a16:creationId xmlns:a16="http://schemas.microsoft.com/office/drawing/2014/main" id="{9977C34F-F6C9-4749-B201-7B928802DF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1">
              <a:extLst>
                <a:ext uri="{FF2B5EF4-FFF2-40B4-BE49-F238E27FC236}">
                  <a16:creationId xmlns:a16="http://schemas.microsoft.com/office/drawing/2014/main" id="{3A913E6B-DBE9-4291-A34C-36069ECB8E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2">
              <a:extLst>
                <a:ext uri="{FF2B5EF4-FFF2-40B4-BE49-F238E27FC236}">
                  <a16:creationId xmlns:a16="http://schemas.microsoft.com/office/drawing/2014/main" id="{7D415C04-AB5C-4B76-9E49-EEBAEE64D0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23">
              <a:extLst>
                <a:ext uri="{FF2B5EF4-FFF2-40B4-BE49-F238E27FC236}">
                  <a16:creationId xmlns:a16="http://schemas.microsoft.com/office/drawing/2014/main" id="{151FDC11-E872-4EAE-A597-822F9FE170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a:extLst>
              <a:ext uri="{FF2B5EF4-FFF2-40B4-BE49-F238E27FC236}">
                <a16:creationId xmlns:a16="http://schemas.microsoft.com/office/drawing/2014/main" id="{1B24766B-81CA-44C7-BF11-77A12BA4241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6" name="Rectangle 85">
              <a:extLst>
                <a:ext uri="{FF2B5EF4-FFF2-40B4-BE49-F238E27FC236}">
                  <a16:creationId xmlns:a16="http://schemas.microsoft.com/office/drawing/2014/main" id="{1A2F9962-DEB8-461C-8B4C-C0ED0D8A7B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86">
              <a:extLst>
                <a:ext uri="{FF2B5EF4-FFF2-40B4-BE49-F238E27FC236}">
                  <a16:creationId xmlns:a16="http://schemas.microsoft.com/office/drawing/2014/main" id="{C0672E08-EB09-4B8E-8522-24BBC2CFFD2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3447AB64-F3EC-4A1F-BFD4-F0F9DB3DAD7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0" name="Rectangle 89">
            <a:extLst>
              <a:ext uri="{FF2B5EF4-FFF2-40B4-BE49-F238E27FC236}">
                <a16:creationId xmlns:a16="http://schemas.microsoft.com/office/drawing/2014/main" id="{10CE3618-1D7A-4256-B2AF-9DB692996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D91A9185-A7D5-460B-98BC-0BF2EBD3EEB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3" name="Freeform 5">
              <a:extLst>
                <a:ext uri="{FF2B5EF4-FFF2-40B4-BE49-F238E27FC236}">
                  <a16:creationId xmlns:a16="http://schemas.microsoft.com/office/drawing/2014/main" id="{8AFC1764-6516-4F77-BF30-B8ADB3C9F4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6">
              <a:extLst>
                <a:ext uri="{FF2B5EF4-FFF2-40B4-BE49-F238E27FC236}">
                  <a16:creationId xmlns:a16="http://schemas.microsoft.com/office/drawing/2014/main" id="{FCAFF9F9-F806-47EC-BCAC-9921E719FF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5" name="Freeform 7">
              <a:extLst>
                <a:ext uri="{FF2B5EF4-FFF2-40B4-BE49-F238E27FC236}">
                  <a16:creationId xmlns:a16="http://schemas.microsoft.com/office/drawing/2014/main" id="{09D92491-36BD-4861-BA54-DD88E60898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8">
              <a:extLst>
                <a:ext uri="{FF2B5EF4-FFF2-40B4-BE49-F238E27FC236}">
                  <a16:creationId xmlns:a16="http://schemas.microsoft.com/office/drawing/2014/main" id="{23740E15-AB86-4E5C-A137-07E0DDC035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9">
              <a:extLst>
                <a:ext uri="{FF2B5EF4-FFF2-40B4-BE49-F238E27FC236}">
                  <a16:creationId xmlns:a16="http://schemas.microsoft.com/office/drawing/2014/main" id="{BE097852-1F54-4EF0-A1BE-561272FCD6D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0">
              <a:extLst>
                <a:ext uri="{FF2B5EF4-FFF2-40B4-BE49-F238E27FC236}">
                  <a16:creationId xmlns:a16="http://schemas.microsoft.com/office/drawing/2014/main" id="{5C2DF1F9-21CC-430E-84C8-356C73C6FD3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1">
              <a:extLst>
                <a:ext uri="{FF2B5EF4-FFF2-40B4-BE49-F238E27FC236}">
                  <a16:creationId xmlns:a16="http://schemas.microsoft.com/office/drawing/2014/main" id="{7F11B45B-3EDE-4B6A-903B-0AE6E9DDF4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2">
              <a:extLst>
                <a:ext uri="{FF2B5EF4-FFF2-40B4-BE49-F238E27FC236}">
                  <a16:creationId xmlns:a16="http://schemas.microsoft.com/office/drawing/2014/main" id="{F77FDDC5-477E-420D-B98F-42ABA24772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3">
              <a:extLst>
                <a:ext uri="{FF2B5EF4-FFF2-40B4-BE49-F238E27FC236}">
                  <a16:creationId xmlns:a16="http://schemas.microsoft.com/office/drawing/2014/main" id="{A92C0474-B573-45C5-84C5-194CE1715FE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2" name="Freeform 14">
              <a:extLst>
                <a:ext uri="{FF2B5EF4-FFF2-40B4-BE49-F238E27FC236}">
                  <a16:creationId xmlns:a16="http://schemas.microsoft.com/office/drawing/2014/main" id="{2FBC62F8-64D0-4025-99AE-A04E291D90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3" name="Freeform 15">
              <a:extLst>
                <a:ext uri="{FF2B5EF4-FFF2-40B4-BE49-F238E27FC236}">
                  <a16:creationId xmlns:a16="http://schemas.microsoft.com/office/drawing/2014/main" id="{7632F945-80B5-4575-A538-29495BF8F2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16">
              <a:extLst>
                <a:ext uri="{FF2B5EF4-FFF2-40B4-BE49-F238E27FC236}">
                  <a16:creationId xmlns:a16="http://schemas.microsoft.com/office/drawing/2014/main" id="{5562CC17-43D4-4E57-AE08-83952EE59D5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5" name="Freeform 17">
              <a:extLst>
                <a:ext uri="{FF2B5EF4-FFF2-40B4-BE49-F238E27FC236}">
                  <a16:creationId xmlns:a16="http://schemas.microsoft.com/office/drawing/2014/main" id="{E1D78CFE-04CA-4101-AFCF-196940B2D1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18">
              <a:extLst>
                <a:ext uri="{FF2B5EF4-FFF2-40B4-BE49-F238E27FC236}">
                  <a16:creationId xmlns:a16="http://schemas.microsoft.com/office/drawing/2014/main" id="{41F2A149-A64E-4690-B049-18C156A8E20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19">
              <a:extLst>
                <a:ext uri="{FF2B5EF4-FFF2-40B4-BE49-F238E27FC236}">
                  <a16:creationId xmlns:a16="http://schemas.microsoft.com/office/drawing/2014/main" id="{D9313C72-D62D-4416-A6AE-7EB7D6B54A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20">
              <a:extLst>
                <a:ext uri="{FF2B5EF4-FFF2-40B4-BE49-F238E27FC236}">
                  <a16:creationId xmlns:a16="http://schemas.microsoft.com/office/drawing/2014/main" id="{77B03BEA-76E5-4ECB-B9BB-D89D27509E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9" name="Freeform 21">
              <a:extLst>
                <a:ext uri="{FF2B5EF4-FFF2-40B4-BE49-F238E27FC236}">
                  <a16:creationId xmlns:a16="http://schemas.microsoft.com/office/drawing/2014/main" id="{6AF6BECE-416D-4C3A-AD6F-68B08F3CA75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0" name="Freeform 22">
              <a:extLst>
                <a:ext uri="{FF2B5EF4-FFF2-40B4-BE49-F238E27FC236}">
                  <a16:creationId xmlns:a16="http://schemas.microsoft.com/office/drawing/2014/main" id="{B9197E2A-A098-480D-A2A6-3F3B889EDA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1" name="Freeform 23">
              <a:extLst>
                <a:ext uri="{FF2B5EF4-FFF2-40B4-BE49-F238E27FC236}">
                  <a16:creationId xmlns:a16="http://schemas.microsoft.com/office/drawing/2014/main" id="{5A493EDB-6C9E-483F-86A6-0F473E5908D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988E2148-2302-084C-AF23-05960181B17E}"/>
              </a:ext>
            </a:extLst>
          </p:cNvPr>
          <p:cNvSpPr>
            <a:spLocks noGrp="1"/>
          </p:cNvSpPr>
          <p:nvPr>
            <p:ph type="title"/>
          </p:nvPr>
        </p:nvSpPr>
        <p:spPr>
          <a:xfrm>
            <a:off x="2037374" y="1263404"/>
            <a:ext cx="8247189" cy="3115075"/>
          </a:xfrm>
        </p:spPr>
        <p:txBody>
          <a:bodyPr vert="horz" lIns="228600" tIns="228600" rIns="228600" bIns="0" rtlCol="0" anchor="b">
            <a:normAutofit fontScale="90000"/>
          </a:bodyPr>
          <a:lstStyle/>
          <a:p>
            <a:pPr>
              <a:lnSpc>
                <a:spcPct val="80000"/>
              </a:lnSpc>
            </a:pPr>
            <a:r>
              <a:rPr lang="en-US" sz="2900" dirty="0">
                <a:solidFill>
                  <a:schemeClr val="accent1"/>
                </a:solidFill>
              </a:rPr>
              <a:t/>
            </a:r>
            <a:br>
              <a:rPr lang="en-US" sz="2900" dirty="0">
                <a:solidFill>
                  <a:schemeClr val="accent1"/>
                </a:solidFill>
              </a:rPr>
            </a:br>
            <a:r>
              <a:rPr lang="en-US" sz="2900" dirty="0">
                <a:solidFill>
                  <a:schemeClr val="accent1"/>
                </a:solidFill>
              </a:rPr>
              <a:t/>
            </a:r>
            <a:br>
              <a:rPr lang="en-US" sz="2900" dirty="0">
                <a:solidFill>
                  <a:schemeClr val="accent1"/>
                </a:solidFill>
              </a:rPr>
            </a:br>
            <a:r>
              <a:rPr lang="en-US" sz="2900" dirty="0">
                <a:solidFill>
                  <a:schemeClr val="accent1"/>
                </a:solidFill>
              </a:rPr>
              <a:t/>
            </a:r>
            <a:br>
              <a:rPr lang="en-US" sz="2900" dirty="0">
                <a:solidFill>
                  <a:schemeClr val="accent1"/>
                </a:solidFill>
              </a:rPr>
            </a:br>
            <a:r>
              <a:rPr lang="en-US" sz="2900" dirty="0">
                <a:solidFill>
                  <a:schemeClr val="accent1"/>
                </a:solidFill>
              </a:rPr>
              <a:t/>
            </a:r>
            <a:br>
              <a:rPr lang="en-US" sz="2900" dirty="0">
                <a:solidFill>
                  <a:schemeClr val="accent1"/>
                </a:solidFill>
              </a:rPr>
            </a:br>
            <a:r>
              <a:rPr lang="en-US" sz="2900" dirty="0">
                <a:solidFill>
                  <a:schemeClr val="accent1"/>
                </a:solidFill>
              </a:rPr>
              <a:t/>
            </a:r>
            <a:br>
              <a:rPr lang="en-US" sz="2900" dirty="0">
                <a:solidFill>
                  <a:schemeClr val="accent1"/>
                </a:solidFill>
              </a:rPr>
            </a:br>
            <a:r>
              <a:rPr lang="en-US" sz="2900" dirty="0">
                <a:solidFill>
                  <a:schemeClr val="accent1"/>
                </a:solidFill>
              </a:rPr>
              <a:t>Thank you!</a:t>
            </a:r>
            <a:br>
              <a:rPr lang="en-US" sz="2900" dirty="0">
                <a:solidFill>
                  <a:schemeClr val="accent1"/>
                </a:solidFill>
              </a:rPr>
            </a:br>
            <a:r>
              <a:rPr lang="en-US" sz="2900" dirty="0">
                <a:solidFill>
                  <a:schemeClr val="accent1"/>
                </a:solidFill>
              </a:rPr>
              <a:t/>
            </a:r>
            <a:br>
              <a:rPr lang="en-US" sz="2900" dirty="0">
                <a:solidFill>
                  <a:schemeClr val="accent1"/>
                </a:solidFill>
              </a:rPr>
            </a:br>
            <a:r>
              <a:rPr lang="en-US" sz="2900" dirty="0">
                <a:solidFill>
                  <a:schemeClr val="accent1"/>
                </a:solidFill>
              </a:rPr>
              <a:t>Please let the USS trainee Reps know if you need any help.</a:t>
            </a:r>
            <a:br>
              <a:rPr lang="en-US" sz="2900" dirty="0">
                <a:solidFill>
                  <a:schemeClr val="accent1"/>
                </a:solidFill>
              </a:rPr>
            </a:br>
            <a:r>
              <a:rPr lang="en-US" sz="2900" dirty="0">
                <a:solidFill>
                  <a:schemeClr val="accent1"/>
                </a:solidFill>
              </a:rPr>
              <a:t/>
            </a:r>
            <a:br>
              <a:rPr lang="en-US" sz="2900" dirty="0">
                <a:solidFill>
                  <a:schemeClr val="accent1"/>
                </a:solidFill>
              </a:rPr>
            </a:br>
            <a:r>
              <a:rPr lang="en-US" sz="2900" dirty="0">
                <a:solidFill>
                  <a:srgbClr val="C00000"/>
                </a:solidFill>
              </a:rPr>
              <a:t> </a:t>
            </a:r>
            <a:r>
              <a:rPr lang="en-US" sz="2900" dirty="0">
                <a:solidFill>
                  <a:schemeClr val="accent1"/>
                </a:solidFill>
              </a:rPr>
              <a:t/>
            </a:r>
            <a:br>
              <a:rPr lang="en-US" sz="2900" dirty="0">
                <a:solidFill>
                  <a:schemeClr val="accent1"/>
                </a:solidFill>
              </a:rPr>
            </a:br>
            <a:r>
              <a:rPr lang="en-US" sz="2900" dirty="0">
                <a:solidFill>
                  <a:srgbClr val="FF0000"/>
                </a:solidFill>
              </a:rPr>
              <a:t/>
            </a:r>
            <a:br>
              <a:rPr lang="en-US" sz="2900" dirty="0">
                <a:solidFill>
                  <a:srgbClr val="FF0000"/>
                </a:solidFill>
              </a:rPr>
            </a:br>
            <a:r>
              <a:rPr lang="en-US" sz="2900" u="sng" dirty="0">
                <a:solidFill>
                  <a:srgbClr val="FF0000"/>
                </a:solidFill>
              </a:rPr>
              <a:t>Saba.fatima79@yahoo.com</a:t>
            </a:r>
            <a:r>
              <a:rPr lang="en-US" sz="2900" dirty="0">
                <a:solidFill>
                  <a:schemeClr val="accent1"/>
                </a:solidFill>
              </a:rPr>
              <a:t/>
            </a:r>
            <a:br>
              <a:rPr lang="en-US" sz="2900" dirty="0">
                <a:solidFill>
                  <a:schemeClr val="accent1"/>
                </a:solidFill>
              </a:rPr>
            </a:br>
            <a:r>
              <a:rPr lang="en-US" sz="2900" b="1" dirty="0">
                <a:solidFill>
                  <a:schemeClr val="accent1"/>
                </a:solidFill>
              </a:rPr>
              <a:t/>
            </a:r>
            <a:br>
              <a:rPr lang="en-US" sz="2900" b="1" dirty="0">
                <a:solidFill>
                  <a:schemeClr val="accent1"/>
                </a:solidFill>
              </a:rPr>
            </a:br>
            <a:endParaRPr lang="en-US" sz="2900" b="1" dirty="0">
              <a:solidFill>
                <a:schemeClr val="accent1"/>
              </a:solidFill>
            </a:endParaRPr>
          </a:p>
        </p:txBody>
      </p:sp>
      <p:sp>
        <p:nvSpPr>
          <p:cNvPr id="113" name="Isosceles Triangle 112">
            <a:extLst>
              <a:ext uri="{FF2B5EF4-FFF2-40B4-BE49-F238E27FC236}">
                <a16:creationId xmlns:a16="http://schemas.microsoft.com/office/drawing/2014/main" id="{3F39476B-1A6D-47CB-AC7A-FB87EF0033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415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GB" sz="3200" dirty="0"/>
              <a:t>Bodyworks Eve Simulator at </a:t>
            </a:r>
            <a:r>
              <a:rPr lang="en-GB" sz="3200" dirty="0" smtClean="0"/>
              <a:t>Royal Berkshire Hospital (just for RBH trainees)</a:t>
            </a:r>
            <a:r>
              <a:rPr lang="en-GB" sz="3200" dirty="0"/>
              <a:t/>
            </a:r>
            <a:br>
              <a:rPr lang="en-GB" sz="3200" dirty="0"/>
            </a:br>
            <a:endParaRPr lang="en-GB" sz="3200" dirty="0"/>
          </a:p>
        </p:txBody>
      </p:sp>
      <p:sp>
        <p:nvSpPr>
          <p:cNvPr id="3" name="Content Placeholder 2"/>
          <p:cNvSpPr>
            <a:spLocks noGrp="1"/>
          </p:cNvSpPr>
          <p:nvPr>
            <p:ph idx="1"/>
          </p:nvPr>
        </p:nvSpPr>
        <p:spPr/>
        <p:txBody>
          <a:bodyPr>
            <a:normAutofit/>
          </a:bodyPr>
          <a:lstStyle/>
          <a:p>
            <a:r>
              <a:rPr lang="en-GB" dirty="0"/>
              <a:t>Has few early pregnancy scenarios</a:t>
            </a:r>
          </a:p>
          <a:p>
            <a:pPr lvl="1"/>
            <a:r>
              <a:rPr lang="en-GB" dirty="0"/>
              <a:t>Ectopic Pregnancy Left Adnexa  </a:t>
            </a:r>
          </a:p>
          <a:p>
            <a:pPr lvl="1"/>
            <a:r>
              <a:rPr lang="en-GB" dirty="0"/>
              <a:t>Ruptured Ectopic Pregnancy Left Adnexa </a:t>
            </a:r>
          </a:p>
          <a:p>
            <a:pPr lvl="1"/>
            <a:r>
              <a:rPr lang="en-GB" dirty="0"/>
              <a:t>Ectopic Pregnancy Right Adnexa </a:t>
            </a:r>
          </a:p>
          <a:p>
            <a:pPr lvl="1"/>
            <a:r>
              <a:rPr lang="en-GB" dirty="0"/>
              <a:t>Ruptured Ectopic Pregnancy Right Adnexa  </a:t>
            </a:r>
          </a:p>
          <a:p>
            <a:pPr lvl="1"/>
            <a:r>
              <a:rPr lang="en-GB" dirty="0"/>
              <a:t>Early Pregnancy, No Gestational Sac </a:t>
            </a:r>
          </a:p>
          <a:p>
            <a:pPr lvl="1"/>
            <a:r>
              <a:rPr lang="en-GB" dirty="0"/>
              <a:t>IUP - 6 Weeks </a:t>
            </a:r>
          </a:p>
          <a:p>
            <a:pPr lvl="1"/>
            <a:r>
              <a:rPr lang="en-GB" dirty="0"/>
              <a:t>Large Pelvic Mass </a:t>
            </a:r>
          </a:p>
          <a:p>
            <a:pPr lvl="1"/>
            <a:r>
              <a:rPr lang="en-GB" dirty="0"/>
              <a:t>Small Pelvic Mass </a:t>
            </a:r>
          </a:p>
          <a:p>
            <a:pPr lvl="1"/>
            <a:r>
              <a:rPr lang="en-GB" dirty="0"/>
              <a:t>IUP - 11 Weeks</a:t>
            </a:r>
          </a:p>
          <a:p>
            <a:endParaRPr lang="en-GB" dirty="0"/>
          </a:p>
        </p:txBody>
      </p:sp>
    </p:spTree>
    <p:extLst>
      <p:ext uri="{BB962C8B-B14F-4D97-AF65-F5344CB8AC3E}">
        <p14:creationId xmlns:p14="http://schemas.microsoft.com/office/powerpoint/2010/main" val="371839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book</a:t>
            </a:r>
          </a:p>
        </p:txBody>
      </p:sp>
      <p:sp>
        <p:nvSpPr>
          <p:cNvPr id="3" name="Content Placeholder 2"/>
          <p:cNvSpPr>
            <a:spLocks noGrp="1"/>
          </p:cNvSpPr>
          <p:nvPr>
            <p:ph idx="1"/>
          </p:nvPr>
        </p:nvSpPr>
        <p:spPr/>
        <p:txBody>
          <a:bodyPr/>
          <a:lstStyle/>
          <a:p>
            <a:r>
              <a:rPr lang="en-GB" dirty="0"/>
              <a:t>Simply use the link below from either your phone or a computer and you should be able to book a slot.</a:t>
            </a:r>
          </a:p>
          <a:p>
            <a:r>
              <a:rPr lang="en-GB" dirty="0">
                <a:hlinkClick r:id="rId2"/>
              </a:rPr>
              <a:t>https://calendly.com/simlabroom2/60min</a:t>
            </a:r>
            <a:endParaRPr lang="en-GB" dirty="0"/>
          </a:p>
          <a:p>
            <a:pPr marL="0" indent="0">
              <a:buNone/>
            </a:pPr>
            <a:endParaRPr lang="en-GB" dirty="0"/>
          </a:p>
          <a:p>
            <a:endParaRPr lang="en-GB" dirty="0"/>
          </a:p>
        </p:txBody>
      </p:sp>
    </p:spTree>
    <p:extLst>
      <p:ext uri="{BB962C8B-B14F-4D97-AF65-F5344CB8AC3E}">
        <p14:creationId xmlns:p14="http://schemas.microsoft.com/office/powerpoint/2010/main" val="33213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2366EBA-92FD-44AE-87A9-25E5135EB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437F5FC-01F7-4EB4-81E7-C27D917E95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6" name="Freeform 5">
              <a:extLst>
                <a:ext uri="{FF2B5EF4-FFF2-40B4-BE49-F238E27FC236}">
                  <a16:creationId xmlns:a16="http://schemas.microsoft.com/office/drawing/2014/main" id="{4B0CFF10-4805-4BFA-961B-1F60DAEB94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6">
              <a:extLst>
                <a:ext uri="{FF2B5EF4-FFF2-40B4-BE49-F238E27FC236}">
                  <a16:creationId xmlns:a16="http://schemas.microsoft.com/office/drawing/2014/main" id="{BE054536-C03E-4857-B4AE-D687A58F9A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7">
              <a:extLst>
                <a:ext uri="{FF2B5EF4-FFF2-40B4-BE49-F238E27FC236}">
                  <a16:creationId xmlns:a16="http://schemas.microsoft.com/office/drawing/2014/main" id="{FE33E51C-23D8-43F5-98C4-A2ED2C4C99C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8">
              <a:extLst>
                <a:ext uri="{FF2B5EF4-FFF2-40B4-BE49-F238E27FC236}">
                  <a16:creationId xmlns:a16="http://schemas.microsoft.com/office/drawing/2014/main" id="{89E18891-DEB2-4CFD-A907-2868B2A910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9">
              <a:extLst>
                <a:ext uri="{FF2B5EF4-FFF2-40B4-BE49-F238E27FC236}">
                  <a16:creationId xmlns:a16="http://schemas.microsoft.com/office/drawing/2014/main" id="{0002C1BB-DB60-4314-A2FC-203E54D94C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0">
              <a:extLst>
                <a:ext uri="{FF2B5EF4-FFF2-40B4-BE49-F238E27FC236}">
                  <a16:creationId xmlns:a16="http://schemas.microsoft.com/office/drawing/2014/main" id="{9B75BDFA-6D78-4FB1-9F21-5280855C49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1">
              <a:extLst>
                <a:ext uri="{FF2B5EF4-FFF2-40B4-BE49-F238E27FC236}">
                  <a16:creationId xmlns:a16="http://schemas.microsoft.com/office/drawing/2014/main" id="{0B632D6B-A327-41AB-BBCF-9A03AD2AB73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2">
              <a:extLst>
                <a:ext uri="{FF2B5EF4-FFF2-40B4-BE49-F238E27FC236}">
                  <a16:creationId xmlns:a16="http://schemas.microsoft.com/office/drawing/2014/main" id="{F514BBC5-1736-4813-BECB-5A6B6738E58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3">
              <a:extLst>
                <a:ext uri="{FF2B5EF4-FFF2-40B4-BE49-F238E27FC236}">
                  <a16:creationId xmlns:a16="http://schemas.microsoft.com/office/drawing/2014/main" id="{94A2C868-7AEC-4209-BFA3-7185B11D33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4">
              <a:extLst>
                <a:ext uri="{FF2B5EF4-FFF2-40B4-BE49-F238E27FC236}">
                  <a16:creationId xmlns:a16="http://schemas.microsoft.com/office/drawing/2014/main" id="{FF56CB70-2B25-4695-ADC8-6092D0D112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5">
              <a:extLst>
                <a:ext uri="{FF2B5EF4-FFF2-40B4-BE49-F238E27FC236}">
                  <a16:creationId xmlns:a16="http://schemas.microsoft.com/office/drawing/2014/main" id="{BA411BEF-2182-4458-B9AF-1634B5C2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6">
              <a:extLst>
                <a:ext uri="{FF2B5EF4-FFF2-40B4-BE49-F238E27FC236}">
                  <a16:creationId xmlns:a16="http://schemas.microsoft.com/office/drawing/2014/main" id="{53F27E63-3F11-4C85-AC72-1EE8508C4C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7">
              <a:extLst>
                <a:ext uri="{FF2B5EF4-FFF2-40B4-BE49-F238E27FC236}">
                  <a16:creationId xmlns:a16="http://schemas.microsoft.com/office/drawing/2014/main" id="{68B589BA-F70F-4E0B-94B9-EEB83EDF3F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8">
              <a:extLst>
                <a:ext uri="{FF2B5EF4-FFF2-40B4-BE49-F238E27FC236}">
                  <a16:creationId xmlns:a16="http://schemas.microsoft.com/office/drawing/2014/main" id="{9D0B991D-CB0A-415F-8D77-A5565F66F0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9">
              <a:extLst>
                <a:ext uri="{FF2B5EF4-FFF2-40B4-BE49-F238E27FC236}">
                  <a16:creationId xmlns:a16="http://schemas.microsoft.com/office/drawing/2014/main" id="{701E99DE-74F0-41D1-BBF4-5A57053BB6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0">
              <a:extLst>
                <a:ext uri="{FF2B5EF4-FFF2-40B4-BE49-F238E27FC236}">
                  <a16:creationId xmlns:a16="http://schemas.microsoft.com/office/drawing/2014/main" id="{C02EE40A-8F17-4182-9495-9506463B79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3" name="Freeform 21">
              <a:extLst>
                <a:ext uri="{FF2B5EF4-FFF2-40B4-BE49-F238E27FC236}">
                  <a16:creationId xmlns:a16="http://schemas.microsoft.com/office/drawing/2014/main" id="{924210CA-0A35-4127-925F-D4084B7DC3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84" name="Freeform 22">
              <a:extLst>
                <a:ext uri="{FF2B5EF4-FFF2-40B4-BE49-F238E27FC236}">
                  <a16:creationId xmlns:a16="http://schemas.microsoft.com/office/drawing/2014/main" id="{DC13CEF1-DD2D-474C-B81C-820CEF3D9C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23">
              <a:extLst>
                <a:ext uri="{FF2B5EF4-FFF2-40B4-BE49-F238E27FC236}">
                  <a16:creationId xmlns:a16="http://schemas.microsoft.com/office/drawing/2014/main" id="{F889481A-8038-43E6-8EF1-A5F802CEDF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24">
              <a:extLst>
                <a:ext uri="{FF2B5EF4-FFF2-40B4-BE49-F238E27FC236}">
                  <a16:creationId xmlns:a16="http://schemas.microsoft.com/office/drawing/2014/main" id="{128BD14A-9093-4854-A73A-F666B2ED2D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25">
              <a:extLst>
                <a:ext uri="{FF2B5EF4-FFF2-40B4-BE49-F238E27FC236}">
                  <a16:creationId xmlns:a16="http://schemas.microsoft.com/office/drawing/2014/main" id="{22D884F4-76EC-4371-B903-E79CF191E3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65" name="Rectangle 64">
            <a:extLst>
              <a:ext uri="{FF2B5EF4-FFF2-40B4-BE49-F238E27FC236}">
                <a16:creationId xmlns:a16="http://schemas.microsoft.com/office/drawing/2014/main" id="{7C462C46-EFB7-4580-9921-DFC346FCC3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A3808-2604-EB4A-ABFD-67C73F69A9C0}"/>
              </a:ext>
            </a:extLst>
          </p:cNvPr>
          <p:cNvSpPr>
            <a:spLocks noGrp="1"/>
          </p:cNvSpPr>
          <p:nvPr>
            <p:ph type="title"/>
          </p:nvPr>
        </p:nvSpPr>
        <p:spPr>
          <a:xfrm>
            <a:off x="2880485" y="841375"/>
            <a:ext cx="6230857" cy="1230570"/>
          </a:xfrm>
        </p:spPr>
        <p:txBody>
          <a:bodyPr anchor="t">
            <a:normAutofit/>
          </a:bodyPr>
          <a:lstStyle/>
          <a:p>
            <a:pPr algn="l"/>
            <a:r>
              <a:rPr lang="en-US" sz="3600" b="1" dirty="0">
                <a:solidFill>
                  <a:schemeClr val="accent1"/>
                </a:solidFill>
              </a:rPr>
              <a:t>In this session you will learn..</a:t>
            </a:r>
          </a:p>
        </p:txBody>
      </p:sp>
      <p:sp>
        <p:nvSpPr>
          <p:cNvPr id="67" name="Isosceles Triangle 66">
            <a:extLst>
              <a:ext uri="{FF2B5EF4-FFF2-40B4-BE49-F238E27FC236}">
                <a16:creationId xmlns:a16="http://schemas.microsoft.com/office/drawing/2014/main" id="{B8B918B4-AB10-4E3A-916E-A9625586EA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8" name="Content Placeholder 2">
            <a:extLst>
              <a:ext uri="{FF2B5EF4-FFF2-40B4-BE49-F238E27FC236}">
                <a16:creationId xmlns:a16="http://schemas.microsoft.com/office/drawing/2014/main" id="{355FDF99-08CB-604D-AFF4-3DF46BC2BAE1}"/>
              </a:ext>
            </a:extLst>
          </p:cNvPr>
          <p:cNvSpPr>
            <a:spLocks noGrp="1"/>
          </p:cNvSpPr>
          <p:nvPr>
            <p:ph idx="1"/>
          </p:nvPr>
        </p:nvSpPr>
        <p:spPr>
          <a:xfrm>
            <a:off x="2880487" y="2249046"/>
            <a:ext cx="6123783" cy="3802762"/>
          </a:xfrm>
        </p:spPr>
        <p:txBody>
          <a:bodyPr anchor="t">
            <a:normAutofit/>
          </a:bodyPr>
          <a:lstStyle/>
          <a:p>
            <a:pPr marL="342900" indent="-342900">
              <a:buFont typeface="+mj-lt"/>
              <a:buAutoNum type="arabicPeriod"/>
            </a:pPr>
            <a:r>
              <a:rPr lang="en-GB" sz="2000" b="1" dirty="0"/>
              <a:t>Why learn with simulator?</a:t>
            </a:r>
            <a:endParaRPr lang="en-US" sz="2000" dirty="0"/>
          </a:p>
          <a:p>
            <a:pPr marL="342900" indent="-342900">
              <a:buFont typeface="+mj-lt"/>
              <a:buAutoNum type="arabicPeriod"/>
            </a:pPr>
            <a:r>
              <a:rPr lang="en-GB" sz="2000" b="1" dirty="0"/>
              <a:t>Where is the simulator?</a:t>
            </a:r>
          </a:p>
          <a:p>
            <a:pPr marL="342900" indent="-342900">
              <a:buFont typeface="+mj-lt"/>
              <a:buAutoNum type="arabicPeriod"/>
            </a:pPr>
            <a:r>
              <a:rPr lang="en-GB" sz="2000" b="1" dirty="0"/>
              <a:t>What do you need to if it is your first time using the simulator?</a:t>
            </a:r>
            <a:endParaRPr lang="en-GB" sz="2000" dirty="0"/>
          </a:p>
          <a:p>
            <a:pPr marL="342900" indent="-342900">
              <a:buFont typeface="+mj-lt"/>
              <a:buAutoNum type="arabicPeriod"/>
            </a:pPr>
            <a:r>
              <a:rPr lang="en-GB" sz="2000" b="1" dirty="0"/>
              <a:t>What you must do on the day you come into scan?</a:t>
            </a:r>
            <a:endParaRPr lang="en-GB" sz="2000" dirty="0"/>
          </a:p>
          <a:p>
            <a:pPr marL="342900" indent="-342900">
              <a:buFont typeface="+mj-lt"/>
              <a:buAutoNum type="arabicPeriod"/>
            </a:pPr>
            <a:r>
              <a:rPr lang="en-GB" sz="2000" b="1" dirty="0"/>
              <a:t>S</a:t>
            </a:r>
            <a:r>
              <a:rPr lang="en-GB" sz="2000" b="1" dirty="0" smtClean="0"/>
              <a:t>afety </a:t>
            </a:r>
            <a:r>
              <a:rPr lang="en-GB" sz="2000" b="1" dirty="0"/>
              <a:t>measurements</a:t>
            </a:r>
          </a:p>
          <a:p>
            <a:pPr marL="342900" indent="-342900">
              <a:buFont typeface="+mj-lt"/>
              <a:buAutoNum type="arabicPeriod"/>
            </a:pPr>
            <a:r>
              <a:rPr lang="en-GB" sz="2000" b="1" dirty="0"/>
              <a:t>Videos</a:t>
            </a:r>
            <a:endParaRPr lang="en-GB" sz="2000" dirty="0"/>
          </a:p>
          <a:p>
            <a:pPr marL="342900" indent="-342900">
              <a:buFont typeface="+mj-lt"/>
              <a:buAutoNum type="arabicPeriod"/>
            </a:pPr>
            <a:endParaRPr lang="en-GB" b="1" dirty="0"/>
          </a:p>
          <a:p>
            <a:pPr marL="342900" indent="-342900">
              <a:buFont typeface="+mj-lt"/>
              <a:buAutoNum type="arabicPeriod"/>
            </a:pPr>
            <a:endParaRPr lang="en-GB" dirty="0"/>
          </a:p>
          <a:p>
            <a:endParaRPr lang="en-US" dirty="0"/>
          </a:p>
        </p:txBody>
      </p:sp>
    </p:spTree>
    <p:extLst>
      <p:ext uri="{BB962C8B-B14F-4D97-AF65-F5344CB8AC3E}">
        <p14:creationId xmlns:p14="http://schemas.microsoft.com/office/powerpoint/2010/main" val="375901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52" name="Group 70">
            <a:extLst>
              <a:ext uri="{FF2B5EF4-FFF2-40B4-BE49-F238E27FC236}">
                <a16:creationId xmlns:a16="http://schemas.microsoft.com/office/drawing/2014/main" id="{9EA06921-3C0C-4126-AF75-9499D48390C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2" name="Freeform 5">
              <a:extLst>
                <a:ext uri="{FF2B5EF4-FFF2-40B4-BE49-F238E27FC236}">
                  <a16:creationId xmlns:a16="http://schemas.microsoft.com/office/drawing/2014/main" id="{B8087084-CC7C-4D37-B821-F12CD3D29FD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3" name="Freeform 6">
              <a:extLst>
                <a:ext uri="{FF2B5EF4-FFF2-40B4-BE49-F238E27FC236}">
                  <a16:creationId xmlns:a16="http://schemas.microsoft.com/office/drawing/2014/main" id="{A27EF3C6-8AF8-41C0-B4DF-664F240872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7">
              <a:extLst>
                <a:ext uri="{FF2B5EF4-FFF2-40B4-BE49-F238E27FC236}">
                  <a16:creationId xmlns:a16="http://schemas.microsoft.com/office/drawing/2014/main" id="{46AD5CB4-13ED-4F2B-BA75-CA731F668A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8">
              <a:extLst>
                <a:ext uri="{FF2B5EF4-FFF2-40B4-BE49-F238E27FC236}">
                  <a16:creationId xmlns:a16="http://schemas.microsoft.com/office/drawing/2014/main" id="{6C2FD3B8-D702-4F83-BA99-D239212113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9">
              <a:extLst>
                <a:ext uri="{FF2B5EF4-FFF2-40B4-BE49-F238E27FC236}">
                  <a16:creationId xmlns:a16="http://schemas.microsoft.com/office/drawing/2014/main" id="{1AF0D977-DBC6-44B7-93FB-3F76406CF0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B3ED27DF-D17E-4922-8394-821ED9253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800084EB-3C31-445C-8B2E-F43BA7ED36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5EE7F4D6-BE2E-41A9-A417-BA1AE4583D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8805A789-4E10-46CF-A22B-8841C1CDFA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4">
              <a:extLst>
                <a:ext uri="{FF2B5EF4-FFF2-40B4-BE49-F238E27FC236}">
                  <a16:creationId xmlns:a16="http://schemas.microsoft.com/office/drawing/2014/main" id="{9BD0D630-7987-48B7-A636-0ED234E22E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5">
              <a:extLst>
                <a:ext uri="{FF2B5EF4-FFF2-40B4-BE49-F238E27FC236}">
                  <a16:creationId xmlns:a16="http://schemas.microsoft.com/office/drawing/2014/main" id="{F4E7D46D-851A-4DA9-B24D-19DAE1FCF2C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6">
              <a:extLst>
                <a:ext uri="{FF2B5EF4-FFF2-40B4-BE49-F238E27FC236}">
                  <a16:creationId xmlns:a16="http://schemas.microsoft.com/office/drawing/2014/main" id="{BA38A754-A53E-469C-B89B-6C7FF96079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7">
              <a:extLst>
                <a:ext uri="{FF2B5EF4-FFF2-40B4-BE49-F238E27FC236}">
                  <a16:creationId xmlns:a16="http://schemas.microsoft.com/office/drawing/2014/main" id="{CAC17457-E557-440A-B5E0-40DFEEC899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8">
              <a:extLst>
                <a:ext uri="{FF2B5EF4-FFF2-40B4-BE49-F238E27FC236}">
                  <a16:creationId xmlns:a16="http://schemas.microsoft.com/office/drawing/2014/main" id="{4D697814-F310-40D2-8E79-93C1881074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9">
              <a:extLst>
                <a:ext uri="{FF2B5EF4-FFF2-40B4-BE49-F238E27FC236}">
                  <a16:creationId xmlns:a16="http://schemas.microsoft.com/office/drawing/2014/main" id="{0CA691A3-EEBB-46A7-A973-B1E2DD112C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20">
              <a:extLst>
                <a:ext uri="{FF2B5EF4-FFF2-40B4-BE49-F238E27FC236}">
                  <a16:creationId xmlns:a16="http://schemas.microsoft.com/office/drawing/2014/main" id="{B7361B78-110B-4437-8058-4E05A42343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8" name="Freeform 21">
              <a:extLst>
                <a:ext uri="{FF2B5EF4-FFF2-40B4-BE49-F238E27FC236}">
                  <a16:creationId xmlns:a16="http://schemas.microsoft.com/office/drawing/2014/main" id="{97B9FFE1-BC8C-4C55-AE5D-8FDD7800184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89" name="Freeform 22">
              <a:extLst>
                <a:ext uri="{FF2B5EF4-FFF2-40B4-BE49-F238E27FC236}">
                  <a16:creationId xmlns:a16="http://schemas.microsoft.com/office/drawing/2014/main" id="{6F87417E-9520-42E0-84D2-0C0225481A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3">
              <a:extLst>
                <a:ext uri="{FF2B5EF4-FFF2-40B4-BE49-F238E27FC236}">
                  <a16:creationId xmlns:a16="http://schemas.microsoft.com/office/drawing/2014/main" id="{1235F6B6-5324-426D-84BE-EF96FD4303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4">
              <a:extLst>
                <a:ext uri="{FF2B5EF4-FFF2-40B4-BE49-F238E27FC236}">
                  <a16:creationId xmlns:a16="http://schemas.microsoft.com/office/drawing/2014/main" id="{093C61D3-C80D-4599-8280-763868B242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5">
              <a:extLst>
                <a:ext uri="{FF2B5EF4-FFF2-40B4-BE49-F238E27FC236}">
                  <a16:creationId xmlns:a16="http://schemas.microsoft.com/office/drawing/2014/main" id="{D6D942F2-89B9-4755-89D9-4365831760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94" name="Rectangle 93">
            <a:extLst>
              <a:ext uri="{FF2B5EF4-FFF2-40B4-BE49-F238E27FC236}">
                <a16:creationId xmlns:a16="http://schemas.microsoft.com/office/drawing/2014/main" id="{C40B6375-7479-45C4-8B99-EA1CF75F31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EFB258"/>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canTrainer - Intelligent Ultrasound">
            <a:extLst>
              <a:ext uri="{FF2B5EF4-FFF2-40B4-BE49-F238E27FC236}">
                <a16:creationId xmlns:a16="http://schemas.microsoft.com/office/drawing/2014/main" id="{28236B88-5213-8F4A-A545-84EDC7D0DD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33310" y="643467"/>
            <a:ext cx="512538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0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AA3C-70C3-BD48-8369-577BD212CD53}"/>
              </a:ext>
            </a:extLst>
          </p:cNvPr>
          <p:cNvSpPr>
            <a:spLocks noGrp="1"/>
          </p:cNvSpPr>
          <p:nvPr>
            <p:ph type="title"/>
          </p:nvPr>
        </p:nvSpPr>
        <p:spPr/>
        <p:txBody>
          <a:bodyPr/>
          <a:lstStyle/>
          <a:p>
            <a:r>
              <a:rPr lang="en-GB" b="1" dirty="0"/>
              <a:t>Why learn with Simulator?</a:t>
            </a:r>
            <a:br>
              <a:rPr lang="en-GB" b="1" dirty="0"/>
            </a:br>
            <a:endParaRPr lang="en-US" dirty="0"/>
          </a:p>
        </p:txBody>
      </p:sp>
      <p:sp>
        <p:nvSpPr>
          <p:cNvPr id="3" name="Content Placeholder 2">
            <a:extLst>
              <a:ext uri="{FF2B5EF4-FFF2-40B4-BE49-F238E27FC236}">
                <a16:creationId xmlns:a16="http://schemas.microsoft.com/office/drawing/2014/main" id="{74A73EE6-D369-C04E-AEB0-07B0C62BB9D8}"/>
              </a:ext>
            </a:extLst>
          </p:cNvPr>
          <p:cNvSpPr>
            <a:spLocks noGrp="1"/>
          </p:cNvSpPr>
          <p:nvPr>
            <p:ph idx="1"/>
          </p:nvPr>
        </p:nvSpPr>
        <p:spPr/>
        <p:txBody>
          <a:bodyPr/>
          <a:lstStyle/>
          <a:p>
            <a:r>
              <a:rPr lang="en-GB" b="1" dirty="0"/>
              <a:t>Real patient scans: </a:t>
            </a:r>
            <a:r>
              <a:rPr lang="en-GB" dirty="0"/>
              <a:t>replicate what a full anatomy would see on a real ultrasound</a:t>
            </a:r>
            <a:endParaRPr lang="en-GB" b="1" dirty="0"/>
          </a:p>
          <a:p>
            <a:r>
              <a:rPr lang="en-GB" b="1" dirty="0"/>
              <a:t>Probe manipulation skills module </a:t>
            </a:r>
            <a:r>
              <a:rPr lang="en-GB" dirty="0"/>
              <a:t>Helps trainees manipulate probe and develop hand-eye coordination</a:t>
            </a:r>
          </a:p>
          <a:p>
            <a:r>
              <a:rPr lang="en-GB" b="1" dirty="0"/>
              <a:t>Virtual tutor: </a:t>
            </a:r>
            <a:r>
              <a:rPr lang="en-GB" dirty="0"/>
              <a:t>learning with an expert in the room</a:t>
            </a:r>
          </a:p>
          <a:p>
            <a:r>
              <a:rPr lang="en-GB" b="1" dirty="0"/>
              <a:t>Remote learning</a:t>
            </a:r>
            <a:endParaRPr lang="en-GB" dirty="0"/>
          </a:p>
          <a:p>
            <a:r>
              <a:rPr lang="en-GB" b="1" dirty="0"/>
              <a:t>Real-time assessment</a:t>
            </a:r>
          </a:p>
          <a:p>
            <a:pPr marL="0" indent="0">
              <a:buNone/>
            </a:pPr>
            <a:endParaRPr lang="en-US" dirty="0"/>
          </a:p>
        </p:txBody>
      </p:sp>
    </p:spTree>
    <p:extLst>
      <p:ext uri="{BB962C8B-B14F-4D97-AF65-F5344CB8AC3E}">
        <p14:creationId xmlns:p14="http://schemas.microsoft.com/office/powerpoint/2010/main" val="395822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CC9829A-26F6-4595-8608-1A9F57DA75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75343792-FB15-4868-8582-6FB07FD0655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8" name="Freeform 5">
              <a:extLst>
                <a:ext uri="{FF2B5EF4-FFF2-40B4-BE49-F238E27FC236}">
                  <a16:creationId xmlns:a16="http://schemas.microsoft.com/office/drawing/2014/main" id="{7CA8F4A2-D471-40D9-BE89-06C70ACF4BE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6">
              <a:extLst>
                <a:ext uri="{FF2B5EF4-FFF2-40B4-BE49-F238E27FC236}">
                  <a16:creationId xmlns:a16="http://schemas.microsoft.com/office/drawing/2014/main" id="{E43E1CEC-4E49-49E9-8548-8B05B63740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7">
              <a:extLst>
                <a:ext uri="{FF2B5EF4-FFF2-40B4-BE49-F238E27FC236}">
                  <a16:creationId xmlns:a16="http://schemas.microsoft.com/office/drawing/2014/main" id="{B7F53ED1-039D-4BD7-A3E5-297729B9375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8">
              <a:extLst>
                <a:ext uri="{FF2B5EF4-FFF2-40B4-BE49-F238E27FC236}">
                  <a16:creationId xmlns:a16="http://schemas.microsoft.com/office/drawing/2014/main" id="{A8487EB7-2469-4867-A80E-D9CD5B2303E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9">
              <a:extLst>
                <a:ext uri="{FF2B5EF4-FFF2-40B4-BE49-F238E27FC236}">
                  <a16:creationId xmlns:a16="http://schemas.microsoft.com/office/drawing/2014/main" id="{46143F0D-FDD9-4B87-911C-BBCFB8055C0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0">
              <a:extLst>
                <a:ext uri="{FF2B5EF4-FFF2-40B4-BE49-F238E27FC236}">
                  <a16:creationId xmlns:a16="http://schemas.microsoft.com/office/drawing/2014/main" id="{2CFC98FE-A0AD-4DC3-A501-9F93E7F4730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1">
              <a:extLst>
                <a:ext uri="{FF2B5EF4-FFF2-40B4-BE49-F238E27FC236}">
                  <a16:creationId xmlns:a16="http://schemas.microsoft.com/office/drawing/2014/main" id="{9AF90DC1-0B6B-4A93-A014-09751AD4D33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2">
              <a:extLst>
                <a:ext uri="{FF2B5EF4-FFF2-40B4-BE49-F238E27FC236}">
                  <a16:creationId xmlns:a16="http://schemas.microsoft.com/office/drawing/2014/main" id="{A2DFFBBE-16F4-4A5E-8934-167B73FFE05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3">
              <a:extLst>
                <a:ext uri="{FF2B5EF4-FFF2-40B4-BE49-F238E27FC236}">
                  <a16:creationId xmlns:a16="http://schemas.microsoft.com/office/drawing/2014/main" id="{A5E67C3A-5087-485D-96E5-21B8644E3DF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4">
              <a:extLst>
                <a:ext uri="{FF2B5EF4-FFF2-40B4-BE49-F238E27FC236}">
                  <a16:creationId xmlns:a16="http://schemas.microsoft.com/office/drawing/2014/main" id="{73EB781F-58BE-4B7A-B99B-B318ADFCCB6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5">
              <a:extLst>
                <a:ext uri="{FF2B5EF4-FFF2-40B4-BE49-F238E27FC236}">
                  <a16:creationId xmlns:a16="http://schemas.microsoft.com/office/drawing/2014/main" id="{539F2F29-AFA9-4E0B-A2E1-685BA3BB016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6">
              <a:extLst>
                <a:ext uri="{FF2B5EF4-FFF2-40B4-BE49-F238E27FC236}">
                  <a16:creationId xmlns:a16="http://schemas.microsoft.com/office/drawing/2014/main" id="{43647B4C-97BD-4193-A694-A8175A54A12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7">
              <a:extLst>
                <a:ext uri="{FF2B5EF4-FFF2-40B4-BE49-F238E27FC236}">
                  <a16:creationId xmlns:a16="http://schemas.microsoft.com/office/drawing/2014/main" id="{06780C14-905F-45FA-A058-1B483245196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8">
              <a:extLst>
                <a:ext uri="{FF2B5EF4-FFF2-40B4-BE49-F238E27FC236}">
                  <a16:creationId xmlns:a16="http://schemas.microsoft.com/office/drawing/2014/main" id="{5C09B360-91DE-4815-B792-78F1DDAB641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9">
              <a:extLst>
                <a:ext uri="{FF2B5EF4-FFF2-40B4-BE49-F238E27FC236}">
                  <a16:creationId xmlns:a16="http://schemas.microsoft.com/office/drawing/2014/main" id="{32364EA9-C91C-4187-AEA7-3E676F04E14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0">
              <a:extLst>
                <a:ext uri="{FF2B5EF4-FFF2-40B4-BE49-F238E27FC236}">
                  <a16:creationId xmlns:a16="http://schemas.microsoft.com/office/drawing/2014/main" id="{807D3A95-0DDF-4B14-AD7D-3C5465533F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1">
              <a:extLst>
                <a:ext uri="{FF2B5EF4-FFF2-40B4-BE49-F238E27FC236}">
                  <a16:creationId xmlns:a16="http://schemas.microsoft.com/office/drawing/2014/main" id="{18B7A11B-83DF-4C00-836D-1BB371B3BB1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2">
              <a:extLst>
                <a:ext uri="{FF2B5EF4-FFF2-40B4-BE49-F238E27FC236}">
                  <a16:creationId xmlns:a16="http://schemas.microsoft.com/office/drawing/2014/main" id="{3478F3A2-7617-467C-9F1C-0024CC84042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3">
              <a:extLst>
                <a:ext uri="{FF2B5EF4-FFF2-40B4-BE49-F238E27FC236}">
                  <a16:creationId xmlns:a16="http://schemas.microsoft.com/office/drawing/2014/main" id="{9110FCBA-0E4F-4C72-A148-BA0CC4D7EC5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4">
              <a:extLst>
                <a:ext uri="{FF2B5EF4-FFF2-40B4-BE49-F238E27FC236}">
                  <a16:creationId xmlns:a16="http://schemas.microsoft.com/office/drawing/2014/main" id="{5F9AC703-6A55-44D2-A2D0-4C80B2C31CE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5">
              <a:extLst>
                <a:ext uri="{FF2B5EF4-FFF2-40B4-BE49-F238E27FC236}">
                  <a16:creationId xmlns:a16="http://schemas.microsoft.com/office/drawing/2014/main" id="{A950B910-1A21-48FB-9E68-E71923756AD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99">
            <a:extLst>
              <a:ext uri="{FF2B5EF4-FFF2-40B4-BE49-F238E27FC236}">
                <a16:creationId xmlns:a16="http://schemas.microsoft.com/office/drawing/2014/main" id="{F594A2EF-2FF2-48A2-91C9-0279003075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01" name="Rectangle 100">
              <a:extLst>
                <a:ext uri="{FF2B5EF4-FFF2-40B4-BE49-F238E27FC236}">
                  <a16:creationId xmlns:a16="http://schemas.microsoft.com/office/drawing/2014/main" id="{40F210D1-1084-4A86-8697-6421DF5C8CE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22">
              <a:extLst>
                <a:ext uri="{FF2B5EF4-FFF2-40B4-BE49-F238E27FC236}">
                  <a16:creationId xmlns:a16="http://schemas.microsoft.com/office/drawing/2014/main" id="{40B25474-8A86-43C1-B77B-EA2994CB46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ACEAD7B-B41B-4FE1-AD76-97F79C2C2CC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A6744C-CA16-A64C-AD49-E9E4DBA208A8}"/>
              </a:ext>
            </a:extLst>
          </p:cNvPr>
          <p:cNvSpPr>
            <a:spLocks noGrp="1"/>
          </p:cNvSpPr>
          <p:nvPr>
            <p:ph type="title"/>
          </p:nvPr>
        </p:nvSpPr>
        <p:spPr>
          <a:xfrm>
            <a:off x="888631" y="2358391"/>
            <a:ext cx="3498979" cy="2453676"/>
          </a:xfrm>
        </p:spPr>
        <p:txBody>
          <a:bodyPr>
            <a:normAutofit/>
          </a:bodyPr>
          <a:lstStyle/>
          <a:p>
            <a:r>
              <a:rPr lang="en-GB" b="1" dirty="0"/>
              <a:t>Where is the simulator?</a:t>
            </a:r>
            <a:r>
              <a:rPr lang="en-GB" dirty="0"/>
              <a:t/>
            </a:r>
            <a:br>
              <a:rPr lang="en-GB" dirty="0"/>
            </a:br>
            <a:endParaRPr lang="en-US" dirty="0"/>
          </a:p>
        </p:txBody>
      </p:sp>
      <p:pic>
        <p:nvPicPr>
          <p:cNvPr id="4" name="Picture 3" descr="Diagram&#10;&#10;Description automatically generated">
            <a:extLst>
              <a:ext uri="{FF2B5EF4-FFF2-40B4-BE49-F238E27FC236}">
                <a16:creationId xmlns:a16="http://schemas.microsoft.com/office/drawing/2014/main" id="{73079464-280C-484D-9691-BA306A54C215}"/>
              </a:ext>
            </a:extLst>
          </p:cNvPr>
          <p:cNvPicPr/>
          <p:nvPr/>
        </p:nvPicPr>
        <p:blipFill rotWithShape="1">
          <a:blip r:embed="rId2" cstate="print">
            <a:extLst>
              <a:ext uri="{28A0092B-C50C-407E-A947-70E740481C1C}">
                <a14:useLocalDpi xmlns:a14="http://schemas.microsoft.com/office/drawing/2010/main" val="0"/>
              </a:ext>
            </a:extLst>
          </a:blip>
          <a:srcRect t="5714" r="-3" b="32857"/>
          <a:stretch/>
        </p:blipFill>
        <p:spPr>
          <a:xfrm>
            <a:off x="5115908" y="804036"/>
            <a:ext cx="6274561" cy="2977469"/>
          </a:xfrm>
          <a:prstGeom prst="rect">
            <a:avLst/>
          </a:prstGeom>
          <a:ln w="9525">
            <a:solidFill>
              <a:schemeClr val="tx1">
                <a:alpha val="20000"/>
              </a:schemeClr>
            </a:solidFill>
          </a:ln>
        </p:spPr>
      </p:pic>
      <p:sp>
        <p:nvSpPr>
          <p:cNvPr id="3" name="Content Placeholder 2">
            <a:extLst>
              <a:ext uri="{FF2B5EF4-FFF2-40B4-BE49-F238E27FC236}">
                <a16:creationId xmlns:a16="http://schemas.microsoft.com/office/drawing/2014/main" id="{10D0289A-CF15-3C47-B3D4-0F2DAC3DCCE7}"/>
              </a:ext>
            </a:extLst>
          </p:cNvPr>
          <p:cNvSpPr>
            <a:spLocks noGrp="1"/>
          </p:cNvSpPr>
          <p:nvPr>
            <p:ph idx="1"/>
          </p:nvPr>
        </p:nvSpPr>
        <p:spPr>
          <a:xfrm>
            <a:off x="5118447" y="4267830"/>
            <a:ext cx="6281873" cy="1783977"/>
          </a:xfrm>
        </p:spPr>
        <p:txBody>
          <a:bodyPr>
            <a:normAutofit lnSpcReduction="10000"/>
          </a:bodyPr>
          <a:lstStyle/>
          <a:p>
            <a:pPr algn="ctr"/>
            <a:r>
              <a:rPr lang="en-GB" b="1" dirty="0"/>
              <a:t>1st floor of the Duke of Edinburgh Hall Building, Postgraduate Centre at Stoke Mandeville Hospital</a:t>
            </a:r>
            <a:r>
              <a:rPr lang="en-GB" dirty="0"/>
              <a:t>. </a:t>
            </a:r>
          </a:p>
          <a:p>
            <a:pPr algn="ctr"/>
            <a:r>
              <a:rPr lang="en-GB" b="1" dirty="0"/>
              <a:t>The Training Room Number 3 (last door on the right-hand side)</a:t>
            </a:r>
          </a:p>
          <a:p>
            <a:endParaRPr lang="en-US" dirty="0"/>
          </a:p>
        </p:txBody>
      </p:sp>
    </p:spTree>
    <p:extLst>
      <p:ext uri="{BB962C8B-B14F-4D97-AF65-F5344CB8AC3E}">
        <p14:creationId xmlns:p14="http://schemas.microsoft.com/office/powerpoint/2010/main" val="226865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358E-B666-244C-B957-80F10969813C}"/>
              </a:ext>
            </a:extLst>
          </p:cNvPr>
          <p:cNvSpPr>
            <a:spLocks noGrp="1"/>
          </p:cNvSpPr>
          <p:nvPr>
            <p:ph type="title"/>
          </p:nvPr>
        </p:nvSpPr>
        <p:spPr/>
        <p:txBody>
          <a:bodyPr>
            <a:normAutofit fontScale="90000"/>
          </a:bodyPr>
          <a:lstStyle/>
          <a:p>
            <a:r>
              <a:rPr lang="en-GB" b="1" dirty="0"/>
              <a:t>What do you need to if it is your first time using the simulator?</a:t>
            </a:r>
            <a:r>
              <a:rPr lang="en-GB" dirty="0"/>
              <a:t/>
            </a:r>
            <a:br>
              <a:rPr lang="en-GB" dirty="0"/>
            </a:br>
            <a:endParaRPr lang="en-US" dirty="0"/>
          </a:p>
        </p:txBody>
      </p:sp>
      <p:sp>
        <p:nvSpPr>
          <p:cNvPr id="3" name="Content Placeholder 2">
            <a:extLst>
              <a:ext uri="{FF2B5EF4-FFF2-40B4-BE49-F238E27FC236}">
                <a16:creationId xmlns:a16="http://schemas.microsoft.com/office/drawing/2014/main" id="{ACC94504-DEC9-9340-A32C-11B6596D30D6}"/>
              </a:ext>
            </a:extLst>
          </p:cNvPr>
          <p:cNvSpPr>
            <a:spLocks noGrp="1"/>
          </p:cNvSpPr>
          <p:nvPr>
            <p:ph idx="1"/>
          </p:nvPr>
        </p:nvSpPr>
        <p:spPr/>
        <p:txBody>
          <a:bodyPr/>
          <a:lstStyle/>
          <a:p>
            <a:pPr marL="342900" indent="-342900">
              <a:buFont typeface="+mj-lt"/>
              <a:buAutoNum type="arabicPeriod"/>
            </a:pPr>
            <a:r>
              <a:rPr lang="en-GB" b="1" dirty="0" smtClean="0"/>
              <a:t>Contact Ultrasound Sim Rep: </a:t>
            </a:r>
            <a:r>
              <a:rPr lang="en-GB" u="sng" dirty="0" smtClean="0">
                <a:solidFill>
                  <a:srgbClr val="FF0000"/>
                </a:solidFill>
              </a:rPr>
              <a:t>Saba.fatima79@yahoo.com</a:t>
            </a:r>
            <a:endParaRPr lang="en-GB" u="sng" dirty="0">
              <a:solidFill>
                <a:srgbClr val="FF0000"/>
              </a:solidFill>
            </a:endParaRPr>
          </a:p>
          <a:p>
            <a:pPr marL="342900" indent="-342900">
              <a:buFont typeface="+mj-lt"/>
              <a:buAutoNum type="arabicPeriod"/>
            </a:pPr>
            <a:r>
              <a:rPr lang="en-GB" b="1" dirty="0"/>
              <a:t>Book a slot: </a:t>
            </a:r>
            <a:endParaRPr lang="en-GB" b="1" dirty="0" smtClean="0"/>
          </a:p>
          <a:p>
            <a:pPr marL="0" indent="0">
              <a:buNone/>
            </a:pPr>
            <a:r>
              <a:rPr lang="en-GB" dirty="0" smtClean="0"/>
              <a:t>This </a:t>
            </a:r>
            <a:r>
              <a:rPr lang="en-GB" dirty="0"/>
              <a:t>email is checked from Monday to Friday once a day by the Postgraduate team.</a:t>
            </a:r>
          </a:p>
          <a:p>
            <a:pPr lvl="1"/>
            <a:r>
              <a:rPr lang="en-GB" dirty="0"/>
              <a:t>Auditing: even if it’s a weekend!</a:t>
            </a:r>
          </a:p>
          <a:p>
            <a:pPr lvl="1"/>
            <a:r>
              <a:rPr lang="en-GB" dirty="0"/>
              <a:t>Avoid double booking &amp; disappointment. </a:t>
            </a:r>
          </a:p>
          <a:p>
            <a:pPr lvl="1"/>
            <a:r>
              <a:rPr lang="en-GB" dirty="0"/>
              <a:t>It will be a first come, first served basis </a:t>
            </a:r>
            <a:endParaRPr lang="en-US" dirty="0"/>
          </a:p>
        </p:txBody>
      </p:sp>
    </p:spTree>
    <p:extLst>
      <p:ext uri="{BB962C8B-B14F-4D97-AF65-F5344CB8AC3E}">
        <p14:creationId xmlns:p14="http://schemas.microsoft.com/office/powerpoint/2010/main" val="223707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F99E-656B-C94E-878C-0E13190F56DF}"/>
              </a:ext>
            </a:extLst>
          </p:cNvPr>
          <p:cNvSpPr>
            <a:spLocks noGrp="1"/>
          </p:cNvSpPr>
          <p:nvPr>
            <p:ph type="title"/>
          </p:nvPr>
        </p:nvSpPr>
        <p:spPr/>
        <p:txBody>
          <a:bodyPr>
            <a:normAutofit fontScale="90000"/>
          </a:bodyPr>
          <a:lstStyle/>
          <a:p>
            <a:r>
              <a:rPr lang="en-GB" b="1" dirty="0"/>
              <a:t>What  you must do on the day you come into scan?</a:t>
            </a:r>
            <a:r>
              <a:rPr lang="en-GB" dirty="0"/>
              <a:t/>
            </a:r>
            <a:br>
              <a:rPr lang="en-GB" dirty="0"/>
            </a:br>
            <a:endParaRPr lang="en-US" dirty="0"/>
          </a:p>
        </p:txBody>
      </p:sp>
      <p:sp>
        <p:nvSpPr>
          <p:cNvPr id="3" name="Content Placeholder 2">
            <a:extLst>
              <a:ext uri="{FF2B5EF4-FFF2-40B4-BE49-F238E27FC236}">
                <a16:creationId xmlns:a16="http://schemas.microsoft.com/office/drawing/2014/main" id="{D460D2C3-3742-0C41-8068-4B9263B79914}"/>
              </a:ext>
            </a:extLst>
          </p:cNvPr>
          <p:cNvSpPr>
            <a:spLocks noGrp="1"/>
          </p:cNvSpPr>
          <p:nvPr>
            <p:ph idx="1"/>
          </p:nvPr>
        </p:nvSpPr>
        <p:spPr/>
        <p:txBody>
          <a:bodyPr/>
          <a:lstStyle/>
          <a:p>
            <a:pPr lvl="1"/>
            <a:r>
              <a:rPr lang="en-GB" b="1" dirty="0"/>
              <a:t>The room and the centre are open:</a:t>
            </a:r>
          </a:p>
          <a:p>
            <a:pPr lvl="2"/>
            <a:r>
              <a:rPr lang="en-GB" dirty="0"/>
              <a:t>Monday to Friday from 0730-17.30 and they are closed during the weekends. </a:t>
            </a:r>
          </a:p>
          <a:p>
            <a:pPr lvl="1"/>
            <a:r>
              <a:rPr lang="en-GB" b="1" dirty="0"/>
              <a:t>If your slot is during their working hours: </a:t>
            </a:r>
            <a:r>
              <a:rPr lang="en-GB" dirty="0"/>
              <a:t>the team will allow you in up to the room; </a:t>
            </a:r>
          </a:p>
          <a:p>
            <a:pPr lvl="1"/>
            <a:r>
              <a:rPr lang="en-GB" b="1" dirty="0"/>
              <a:t>If your slot is out of hours: </a:t>
            </a:r>
            <a:r>
              <a:rPr lang="en-GB" dirty="0"/>
              <a:t>you will need a pass to open the outside door (it will be left in the main building - security with your name on it).</a:t>
            </a:r>
            <a:endParaRPr lang="en-GB" sz="1800" dirty="0"/>
          </a:p>
          <a:p>
            <a:pPr lvl="1"/>
            <a:r>
              <a:rPr lang="en-GB" b="1" dirty="0"/>
              <a:t>On the day, please fill the check in form: </a:t>
            </a:r>
            <a:r>
              <a:rPr lang="en-GB" dirty="0"/>
              <a:t>to record attendance and use of the simulators. </a:t>
            </a:r>
            <a:endParaRPr lang="en-GB" sz="1800" dirty="0"/>
          </a:p>
          <a:p>
            <a:endParaRPr lang="en-US" dirty="0"/>
          </a:p>
        </p:txBody>
      </p:sp>
    </p:spTree>
    <p:extLst>
      <p:ext uri="{BB962C8B-B14F-4D97-AF65-F5344CB8AC3E}">
        <p14:creationId xmlns:p14="http://schemas.microsoft.com/office/powerpoint/2010/main" val="211161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F12B-A54A-B941-B26F-26236A34439C}"/>
              </a:ext>
            </a:extLst>
          </p:cNvPr>
          <p:cNvSpPr>
            <a:spLocks noGrp="1"/>
          </p:cNvSpPr>
          <p:nvPr>
            <p:ph type="title"/>
          </p:nvPr>
        </p:nvSpPr>
        <p:spPr/>
        <p:txBody>
          <a:bodyPr>
            <a:normAutofit fontScale="90000"/>
          </a:bodyPr>
          <a:lstStyle/>
          <a:p>
            <a:r>
              <a:rPr lang="en-GB" b="1" dirty="0"/>
              <a:t>Covid-19 and safety measurements</a:t>
            </a:r>
            <a:r>
              <a:rPr lang="en-GB" dirty="0"/>
              <a:t/>
            </a:r>
            <a:br>
              <a:rPr lang="en-GB" dirty="0"/>
            </a:br>
            <a:endParaRPr lang="en-US" dirty="0"/>
          </a:p>
        </p:txBody>
      </p:sp>
      <p:sp>
        <p:nvSpPr>
          <p:cNvPr id="3" name="Content Placeholder 2">
            <a:extLst>
              <a:ext uri="{FF2B5EF4-FFF2-40B4-BE49-F238E27FC236}">
                <a16:creationId xmlns:a16="http://schemas.microsoft.com/office/drawing/2014/main" id="{496B5EA7-CA20-1940-A5DE-D706B53B330C}"/>
              </a:ext>
            </a:extLst>
          </p:cNvPr>
          <p:cNvSpPr>
            <a:spLocks noGrp="1"/>
          </p:cNvSpPr>
          <p:nvPr>
            <p:ph idx="1"/>
          </p:nvPr>
        </p:nvSpPr>
        <p:spPr/>
        <p:txBody>
          <a:bodyPr/>
          <a:lstStyle/>
          <a:p>
            <a:pPr lvl="1"/>
            <a:r>
              <a:rPr lang="en-GB" b="1" dirty="0"/>
              <a:t>Use the hand sanitiser gel </a:t>
            </a:r>
            <a:r>
              <a:rPr lang="en-GB" dirty="0"/>
              <a:t>before starting to use the machine (on the table near the simulator).</a:t>
            </a:r>
            <a:endParaRPr lang="en-GB" sz="1800" dirty="0"/>
          </a:p>
          <a:p>
            <a:pPr lvl="1"/>
            <a:r>
              <a:rPr lang="en-GB" b="1" dirty="0"/>
              <a:t>Maximum number of people training is 2</a:t>
            </a:r>
            <a:endParaRPr lang="en-GB" sz="1800" b="1" dirty="0"/>
          </a:p>
          <a:p>
            <a:pPr lvl="1"/>
            <a:r>
              <a:rPr lang="en-GB" b="1" dirty="0"/>
              <a:t>Do not eat or drink </a:t>
            </a:r>
            <a:r>
              <a:rPr lang="en-GB" dirty="0"/>
              <a:t>while using the simulator.</a:t>
            </a:r>
            <a:endParaRPr lang="en-GB" sz="1800" dirty="0"/>
          </a:p>
          <a:p>
            <a:pPr lvl="1"/>
            <a:r>
              <a:rPr lang="en-GB" b="1" dirty="0"/>
              <a:t>Clean the handle of the probes with </a:t>
            </a:r>
            <a:r>
              <a:rPr lang="en-GB" b="1" dirty="0" err="1"/>
              <a:t>clinell</a:t>
            </a:r>
            <a:r>
              <a:rPr lang="en-GB" b="1" dirty="0"/>
              <a:t> </a:t>
            </a:r>
            <a:r>
              <a:rPr lang="en-GB" dirty="0"/>
              <a:t>after finishing your session.</a:t>
            </a:r>
            <a:endParaRPr lang="en-GB" sz="1800" dirty="0"/>
          </a:p>
          <a:p>
            <a:pPr lvl="1"/>
            <a:r>
              <a:rPr lang="en-GB" b="1" dirty="0"/>
              <a:t>Leave the room as you found it.</a:t>
            </a:r>
            <a:endParaRPr lang="en-GB" sz="1800" b="1" dirty="0"/>
          </a:p>
          <a:p>
            <a:endParaRPr lang="en-GB" sz="2000" dirty="0"/>
          </a:p>
          <a:p>
            <a:endParaRPr lang="en-US" dirty="0"/>
          </a:p>
        </p:txBody>
      </p:sp>
    </p:spTree>
    <p:extLst>
      <p:ext uri="{BB962C8B-B14F-4D97-AF65-F5344CB8AC3E}">
        <p14:creationId xmlns:p14="http://schemas.microsoft.com/office/powerpoint/2010/main" val="289857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EA06921-3C0C-4126-AF75-9499D48390C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B8087084-CC7C-4D37-B821-F12CD3D29FD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A27EF3C6-8AF8-41C0-B4DF-664F240872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6AD5CB4-13ED-4F2B-BA75-CA731F668A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C2FD3B8-D702-4F83-BA99-D239212113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1AF0D977-DBC6-44B7-93FB-3F76406CF0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3ED27DF-D17E-4922-8394-821ED9253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800084EB-3C31-445C-8B2E-F43BA7ED36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5EE7F4D6-BE2E-41A9-A417-BA1AE4583D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8805A789-4E10-46CF-A22B-8841C1CDFA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BD0D630-7987-48B7-A636-0ED234E22E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F4E7D46D-851A-4DA9-B24D-19DAE1FCF2C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A38A754-A53E-469C-B89B-6C7FF96079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AC17457-E557-440A-B5E0-40DFEEC899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697814-F310-40D2-8E79-93C1881074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CA691A3-EEBB-46A7-A973-B1E2DD112C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B7361B78-110B-4437-8058-4E05A42343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7B9FFE1-BC8C-4C55-AE5D-8FDD7800184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F87417E-9520-42E0-84D2-0C0225481A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235F6B6-5324-426D-84BE-EF96FD4303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93C61D3-C80D-4599-8280-763868B242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D6D942F2-89B9-4755-89D9-4365831760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0B6375-7479-45C4-8B99-EA1CF75F31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5385DC"/>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6EDAE83D-8EE9-B040-99FB-C4132DF857EA}"/>
              </a:ext>
            </a:extLst>
          </p:cNvPr>
          <p:cNvPicPr>
            <a:picLocks noGrp="1" noChangeAspect="1"/>
          </p:cNvPicPr>
          <p:nvPr>
            <p:ph idx="1"/>
          </p:nvPr>
        </p:nvPicPr>
        <p:blipFill>
          <a:blip r:embed="rId2"/>
          <a:stretch>
            <a:fillRect/>
          </a:stretch>
        </p:blipFill>
        <p:spPr>
          <a:xfrm>
            <a:off x="1623762" y="643467"/>
            <a:ext cx="3802251" cy="5571066"/>
          </a:xfrm>
          <a:prstGeom prst="rect">
            <a:avLst/>
          </a:prstGeom>
        </p:spPr>
      </p:pic>
      <p:pic>
        <p:nvPicPr>
          <p:cNvPr id="32" name="Content Placeholder 3" descr="Graphical user interface, application&#10;&#10;Description automatically generated">
            <a:extLst>
              <a:ext uri="{FF2B5EF4-FFF2-40B4-BE49-F238E27FC236}">
                <a16:creationId xmlns:a16="http://schemas.microsoft.com/office/drawing/2014/main" id="{91A3F384-CD9C-1F44-920B-2F5588758617}"/>
              </a:ext>
            </a:extLst>
          </p:cNvPr>
          <p:cNvPicPr>
            <a:picLocks noChangeAspect="1"/>
          </p:cNvPicPr>
          <p:nvPr/>
        </p:nvPicPr>
        <p:blipFill>
          <a:blip r:embed="rId3"/>
          <a:stretch>
            <a:fillRect/>
          </a:stretch>
        </p:blipFill>
        <p:spPr>
          <a:xfrm>
            <a:off x="6851067" y="643467"/>
            <a:ext cx="3871890" cy="5571066"/>
          </a:xfrm>
          <a:prstGeom prst="rect">
            <a:avLst/>
          </a:prstGeom>
        </p:spPr>
      </p:pic>
    </p:spTree>
    <p:extLst>
      <p:ext uri="{BB962C8B-B14F-4D97-AF65-F5344CB8AC3E}">
        <p14:creationId xmlns:p14="http://schemas.microsoft.com/office/powerpoint/2010/main" val="195712819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47B90047FB6B47A91D173FFAC1DD50" ma:contentTypeVersion="16" ma:contentTypeDescription="Create a new document." ma:contentTypeScope="" ma:versionID="e10b77aa16cf3d87d01d7f7201b5811c">
  <xsd:schema xmlns:xsd="http://www.w3.org/2001/XMLSchema" xmlns:xs="http://www.w3.org/2001/XMLSchema" xmlns:p="http://schemas.microsoft.com/office/2006/metadata/properties" xmlns:ns2="2eee3105-a21d-4fd6-b6cd-a40570c9e3f1" xmlns:ns3="c6cfcca1-e542-4c66-8fa2-1372e7322787" targetNamespace="http://schemas.microsoft.com/office/2006/metadata/properties" ma:root="true" ma:fieldsID="8830bc0b593821699b38cb6f8eef13ca" ns2:_="" ns3:_="">
    <xsd:import namespace="2eee3105-a21d-4fd6-b6cd-a40570c9e3f1"/>
    <xsd:import namespace="c6cfcca1-e542-4c66-8fa2-1372e7322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e3105-a21d-4fd6-b6cd-a40570c9e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cfcca1-e542-4c66-8fa2-1372e732278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c78d582-6917-487f-b0f7-afe71341c93c}" ma:internalName="TaxCatchAll" ma:showField="CatchAllData" ma:web="c6cfcca1-e542-4c66-8fa2-1372e7322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6cfcca1-e542-4c66-8fa2-1372e7322787" xsi:nil="true"/>
    <lcf76f155ced4ddcb4097134ff3c332f xmlns="2eee3105-a21d-4fd6-b6cd-a40570c9e3f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0EC3ED-277F-484E-82E3-1A2ACD3D5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ee3105-a21d-4fd6-b6cd-a40570c9e3f1"/>
    <ds:schemaRef ds:uri="c6cfcca1-e542-4c66-8fa2-1372e73227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67609-F5A2-4BD2-BAB3-AA14552EBCBA}">
  <ds:schemaRefs>
    <ds:schemaRef ds:uri="http://schemas.microsoft.com/office/2006/metadata/properties"/>
    <ds:schemaRef ds:uri="c6cfcca1-e542-4c66-8fa2-1372e7322787"/>
    <ds:schemaRef ds:uri="http://purl.org/dc/terms/"/>
    <ds:schemaRef ds:uri="2eee3105-a21d-4fd6-b6cd-a40570c9e3f1"/>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8F00782-80BF-4115-926F-85845E15A6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TotalTime>
  <Words>593</Words>
  <Application>Microsoft Office PowerPoint</Application>
  <PresentationFormat>Widescreen</PresentationFormat>
  <Paragraphs>74</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Calibri Light</vt:lpstr>
      <vt:lpstr>Rockwell</vt:lpstr>
      <vt:lpstr>Wingdings</vt:lpstr>
      <vt:lpstr>Atlas</vt:lpstr>
      <vt:lpstr>SIMULATOR - AN EDUCATIONAL TOOL</vt:lpstr>
      <vt:lpstr>In this session you will learn..</vt:lpstr>
      <vt:lpstr>PowerPoint Presentation</vt:lpstr>
      <vt:lpstr>Why learn with Simulator? </vt:lpstr>
      <vt:lpstr>Where is the simulator? </vt:lpstr>
      <vt:lpstr>What do you need to if it is your first time using the simulator? </vt:lpstr>
      <vt:lpstr>What  you must do on the day you come into scan? </vt:lpstr>
      <vt:lpstr>Covid-19 and safety measurements </vt:lpstr>
      <vt:lpstr>PowerPoint Presentation</vt:lpstr>
      <vt:lpstr>Videos</vt:lpstr>
      <vt:lpstr>     Thank you!  Please let the USS trainee Reps know if you need any help.     Saba.fatima79@yahoo.com  </vt:lpstr>
      <vt:lpstr>Bodyworks Eve Simulator at Royal Berkshire Hospital (just for RBH trainees) </vt:lpstr>
      <vt:lpstr>To 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SIMULATOR - AN EDUCATIONAL TOOL</dc:title>
  <dc:creator>1</dc:creator>
  <cp:lastModifiedBy>Fayyaz Mustabshera</cp:lastModifiedBy>
  <cp:revision>6</cp:revision>
  <dcterms:created xsi:type="dcterms:W3CDTF">2021-11-02T16:32:00Z</dcterms:created>
  <dcterms:modified xsi:type="dcterms:W3CDTF">2024-09-09T07:33:59Z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0x0101009547B90047FB6B47A91D173FFAC1DD50</vt:lpwstr>
  </property>
</Properties>
</file>